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7" r:id="rId3"/>
    <p:sldId id="343" r:id="rId5"/>
    <p:sldId id="344" r:id="rId6"/>
    <p:sldId id="356" r:id="rId7"/>
    <p:sldId id="357" r:id="rId8"/>
    <p:sldId id="300" r:id="rId9"/>
    <p:sldId id="359" r:id="rId10"/>
    <p:sldId id="358" r:id="rId11"/>
    <p:sldId id="336" r:id="rId12"/>
    <p:sldId id="338" r:id="rId13"/>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3172"/>
    <a:srgbClr val="E4E6ED"/>
    <a:srgbClr val="FF9C00"/>
    <a:srgbClr val="FECB30"/>
    <a:srgbClr val="B23AF9"/>
    <a:srgbClr val="6F42FF"/>
    <a:srgbClr val="2AA1FF"/>
    <a:srgbClr val="1CA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14"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38.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209957-232C-4C23-BD71-3CF7C12B4AA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8AB2E-B972-4F63-8917-8AA4D44F90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D8AB2E-B972-4F63-8917-8AA4D44F908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随着自动驾驶的兴起，减速带的检测</a:t>
            </a:r>
            <a:r>
              <a:rPr lang="zh-CN" altLang="en-US"/>
              <a:t>可以避免产生</a:t>
            </a:r>
            <a:r>
              <a:rPr lang="zh-CN" altLang="en-US"/>
              <a:t>一些行驶问题。</a:t>
            </a:r>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这张图是我们的代码框架，每个文件夹都代表一系列</a:t>
            </a:r>
            <a:r>
              <a:rPr lang="zh-CN" altLang="en-US"/>
              <a:t>步骤。我们主要的流程</a:t>
            </a:r>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接下来讲一下主要算法。我们选择的</a:t>
            </a:r>
            <a:r>
              <a:rPr lang="en-US" altLang="zh-CN"/>
              <a:t>yolov7</a:t>
            </a:r>
            <a:r>
              <a:rPr lang="zh-CN" altLang="en-US"/>
              <a:t>，它通过深度学习提取图像特征，最后会在画面上展示物体的锚点框。首先我们下载了</a:t>
            </a:r>
            <a:r>
              <a:rPr lang="en-US" altLang="zh-CN"/>
              <a:t>yolov7</a:t>
            </a:r>
            <a:r>
              <a:rPr lang="zh-CN" altLang="en-US"/>
              <a:t>的</a:t>
            </a:r>
            <a:r>
              <a:rPr lang="zh-CN" altLang="en-US"/>
              <a:t>代码框架</a:t>
            </a:r>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接下来是模型的评估。混淆矩阵</a:t>
            </a:r>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接下来是测量变换矩阵。我们的坐标系这样定义。我们测量了这个瓷砖的长宽，以此确定一些预先选定的点的世界坐标。然后通过这个程序获取相应点的</a:t>
            </a:r>
            <a:r>
              <a:rPr lang="zh-CN" altLang="en-US"/>
              <a:t>像素坐标。</a:t>
            </a:r>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首先获取减速带的位置。检测程序会返回锚点框的</a:t>
            </a:r>
            <a:r>
              <a:rPr lang="zh-CN" altLang="en-US"/>
              <a:t>坐标，</a:t>
            </a:r>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最后讲一下用户</a:t>
            </a:r>
            <a:r>
              <a:rPr lang="zh-CN" altLang="en-US"/>
              <a:t>怎么使用</a:t>
            </a:r>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p:transition spd="slow"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341437" y="209880"/>
            <a:ext cx="10850563" cy="663575"/>
          </a:xfrm>
          <a:prstGeom prst="rect">
            <a:avLst/>
          </a:prstGeom>
        </p:spPr>
        <p:txBody>
          <a:bodyPr anchor="b"/>
          <a:lstStyle>
            <a:lvl1pPr>
              <a:defRPr sz="2400"/>
            </a:lvl1pPr>
          </a:lstStyle>
          <a:p>
            <a:r>
              <a:rPr lang="zh-CN" altLang="en-US"/>
              <a:t>单击此处编辑母版标题样式</a:t>
            </a:r>
            <a:endParaRPr lang="zh-CN" altLang="en-US"/>
          </a:p>
        </p:txBody>
      </p:sp>
      <p:sp>
        <p:nvSpPr>
          <p:cNvPr id="3" name="book-and-cd_43679"/>
          <p:cNvSpPr>
            <a:spLocks noChangeAspect="1"/>
          </p:cNvSpPr>
          <p:nvPr userDrawn="1"/>
        </p:nvSpPr>
        <p:spPr bwMode="auto">
          <a:xfrm>
            <a:off x="520658" y="414668"/>
            <a:ext cx="609685" cy="488288"/>
          </a:xfrm>
          <a:custGeom>
            <a:avLst/>
            <a:gdLst>
              <a:gd name="connsiteX0" fmla="*/ 452113 w 560604"/>
              <a:gd name="connsiteY0" fmla="*/ 77314 h 448980"/>
              <a:gd name="connsiteX1" fmla="*/ 417185 w 560604"/>
              <a:gd name="connsiteY1" fmla="*/ 112165 h 448980"/>
              <a:gd name="connsiteX2" fmla="*/ 452113 w 560604"/>
              <a:gd name="connsiteY2" fmla="*/ 145726 h 448980"/>
              <a:gd name="connsiteX3" fmla="*/ 485747 w 560604"/>
              <a:gd name="connsiteY3" fmla="*/ 112165 h 448980"/>
              <a:gd name="connsiteX4" fmla="*/ 452113 w 560604"/>
              <a:gd name="connsiteY4" fmla="*/ 77314 h 448980"/>
              <a:gd name="connsiteX5" fmla="*/ 118850 w 560604"/>
              <a:gd name="connsiteY5" fmla="*/ 64516 h 448980"/>
              <a:gd name="connsiteX6" fmla="*/ 40048 w 560604"/>
              <a:gd name="connsiteY6" fmla="*/ 77417 h 448980"/>
              <a:gd name="connsiteX7" fmla="*/ 40048 w 560604"/>
              <a:gd name="connsiteY7" fmla="*/ 392214 h 448980"/>
              <a:gd name="connsiteX8" fmla="*/ 107224 w 560604"/>
              <a:gd name="connsiteY8" fmla="*/ 380602 h 448980"/>
              <a:gd name="connsiteX9" fmla="*/ 255786 w 560604"/>
              <a:gd name="connsiteY9" fmla="*/ 412856 h 448980"/>
              <a:gd name="connsiteX10" fmla="*/ 255786 w 560604"/>
              <a:gd name="connsiteY10" fmla="*/ 277390 h 448980"/>
              <a:gd name="connsiteX11" fmla="*/ 246743 w 560604"/>
              <a:gd name="connsiteY11" fmla="*/ 287711 h 448980"/>
              <a:gd name="connsiteX12" fmla="*/ 246743 w 560604"/>
              <a:gd name="connsiteY12" fmla="*/ 109671 h 448980"/>
              <a:gd name="connsiteX13" fmla="*/ 118850 w 560604"/>
              <a:gd name="connsiteY13" fmla="*/ 64516 h 448980"/>
              <a:gd name="connsiteX14" fmla="*/ 452113 w 560604"/>
              <a:gd name="connsiteY14" fmla="*/ 64406 h 448980"/>
              <a:gd name="connsiteX15" fmla="*/ 498683 w 560604"/>
              <a:gd name="connsiteY15" fmla="*/ 112165 h 448980"/>
              <a:gd name="connsiteX16" fmla="*/ 452113 w 560604"/>
              <a:gd name="connsiteY16" fmla="*/ 158634 h 448980"/>
              <a:gd name="connsiteX17" fmla="*/ 404248 w 560604"/>
              <a:gd name="connsiteY17" fmla="*/ 112165 h 448980"/>
              <a:gd name="connsiteX18" fmla="*/ 452113 w 560604"/>
              <a:gd name="connsiteY18" fmla="*/ 64406 h 448980"/>
              <a:gd name="connsiteX19" fmla="*/ 452058 w 560604"/>
              <a:gd name="connsiteY19" fmla="*/ 59344 h 448980"/>
              <a:gd name="connsiteX20" fmla="*/ 399076 w 560604"/>
              <a:gd name="connsiteY20" fmla="*/ 112237 h 448980"/>
              <a:gd name="connsiteX21" fmla="*/ 452058 w 560604"/>
              <a:gd name="connsiteY21" fmla="*/ 163840 h 448980"/>
              <a:gd name="connsiteX22" fmla="*/ 505039 w 560604"/>
              <a:gd name="connsiteY22" fmla="*/ 112237 h 448980"/>
              <a:gd name="connsiteX23" fmla="*/ 452058 w 560604"/>
              <a:gd name="connsiteY23" fmla="*/ 59344 h 448980"/>
              <a:gd name="connsiteX24" fmla="*/ 118850 w 560604"/>
              <a:gd name="connsiteY24" fmla="*/ 50324 h 448980"/>
              <a:gd name="connsiteX25" fmla="*/ 257078 w 560604"/>
              <a:gd name="connsiteY25" fmla="*/ 99350 h 448980"/>
              <a:gd name="connsiteX26" fmla="*/ 334589 w 560604"/>
              <a:gd name="connsiteY26" fmla="*/ 58065 h 448980"/>
              <a:gd name="connsiteX27" fmla="*/ 329422 w 560604"/>
              <a:gd name="connsiteY27" fmla="*/ 76127 h 448980"/>
              <a:gd name="connsiteX28" fmla="*/ 268705 w 560604"/>
              <a:gd name="connsiteY28" fmla="*/ 109671 h 448980"/>
              <a:gd name="connsiteX29" fmla="*/ 268705 w 560604"/>
              <a:gd name="connsiteY29" fmla="*/ 287711 h 448980"/>
              <a:gd name="connsiteX30" fmla="*/ 259662 w 560604"/>
              <a:gd name="connsiteY30" fmla="*/ 277390 h 448980"/>
              <a:gd name="connsiteX31" fmla="*/ 259662 w 560604"/>
              <a:gd name="connsiteY31" fmla="*/ 412856 h 448980"/>
              <a:gd name="connsiteX32" fmla="*/ 405641 w 560604"/>
              <a:gd name="connsiteY32" fmla="*/ 380602 h 448980"/>
              <a:gd name="connsiteX33" fmla="*/ 475400 w 560604"/>
              <a:gd name="connsiteY33" fmla="*/ 392214 h 448980"/>
              <a:gd name="connsiteX34" fmla="*/ 475400 w 560604"/>
              <a:gd name="connsiteY34" fmla="*/ 233525 h 448980"/>
              <a:gd name="connsiteX35" fmla="*/ 510280 w 560604"/>
              <a:gd name="connsiteY35" fmla="*/ 221914 h 448980"/>
              <a:gd name="connsiteX36" fmla="*/ 510280 w 560604"/>
              <a:gd name="connsiteY36" fmla="*/ 437369 h 448980"/>
              <a:gd name="connsiteX37" fmla="*/ 290666 w 560604"/>
              <a:gd name="connsiteY37" fmla="*/ 437369 h 448980"/>
              <a:gd name="connsiteX38" fmla="*/ 258370 w 560604"/>
              <a:gd name="connsiteY38" fmla="*/ 448980 h 448980"/>
              <a:gd name="connsiteX39" fmla="*/ 226074 w 560604"/>
              <a:gd name="connsiteY39" fmla="*/ 437369 h 448980"/>
              <a:gd name="connsiteX40" fmla="*/ 0 w 560604"/>
              <a:gd name="connsiteY40" fmla="*/ 437369 h 448980"/>
              <a:gd name="connsiteX41" fmla="*/ 0 w 560604"/>
              <a:gd name="connsiteY41" fmla="*/ 113541 h 448980"/>
              <a:gd name="connsiteX42" fmla="*/ 24545 w 560604"/>
              <a:gd name="connsiteY42" fmla="*/ 96769 h 448980"/>
              <a:gd name="connsiteX43" fmla="*/ 24545 w 560604"/>
              <a:gd name="connsiteY43" fmla="*/ 67096 h 448980"/>
              <a:gd name="connsiteX44" fmla="*/ 29713 w 560604"/>
              <a:gd name="connsiteY44" fmla="*/ 65806 h 448980"/>
              <a:gd name="connsiteX45" fmla="*/ 118850 w 560604"/>
              <a:gd name="connsiteY45" fmla="*/ 50324 h 448980"/>
              <a:gd name="connsiteX46" fmla="*/ 449473 w 560604"/>
              <a:gd name="connsiteY46" fmla="*/ 0 h 448980"/>
              <a:gd name="connsiteX47" fmla="*/ 560604 w 560604"/>
              <a:gd name="connsiteY47" fmla="*/ 109657 h 448980"/>
              <a:gd name="connsiteX48" fmla="*/ 449473 w 560604"/>
              <a:gd name="connsiteY48" fmla="*/ 219313 h 448980"/>
              <a:gd name="connsiteX49" fmla="*/ 339634 w 560604"/>
              <a:gd name="connsiteY49" fmla="*/ 109657 h 448980"/>
              <a:gd name="connsiteX50" fmla="*/ 449473 w 560604"/>
              <a:gd name="connsiteY50" fmla="*/ 0 h 44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60604" h="448980">
                <a:moveTo>
                  <a:pt x="452113" y="77314"/>
                </a:moveTo>
                <a:cubicBezTo>
                  <a:pt x="432708" y="77314"/>
                  <a:pt x="417185" y="92804"/>
                  <a:pt x="417185" y="112165"/>
                </a:cubicBezTo>
                <a:cubicBezTo>
                  <a:pt x="417185" y="130237"/>
                  <a:pt x="432708" y="145726"/>
                  <a:pt x="452113" y="145726"/>
                </a:cubicBezTo>
                <a:cubicBezTo>
                  <a:pt x="471517" y="145726"/>
                  <a:pt x="485747" y="130237"/>
                  <a:pt x="485747" y="112165"/>
                </a:cubicBezTo>
                <a:cubicBezTo>
                  <a:pt x="485747" y="92804"/>
                  <a:pt x="470223" y="77314"/>
                  <a:pt x="452113" y="77314"/>
                </a:cubicBezTo>
                <a:close/>
                <a:moveTo>
                  <a:pt x="118850" y="64516"/>
                </a:moveTo>
                <a:cubicBezTo>
                  <a:pt x="81387" y="64516"/>
                  <a:pt x="50382" y="73547"/>
                  <a:pt x="40048" y="77417"/>
                </a:cubicBezTo>
                <a:lnTo>
                  <a:pt x="40048" y="392214"/>
                </a:lnTo>
                <a:cubicBezTo>
                  <a:pt x="58133" y="384473"/>
                  <a:pt x="81387" y="380602"/>
                  <a:pt x="107224" y="380602"/>
                </a:cubicBezTo>
                <a:cubicBezTo>
                  <a:pt x="171816" y="380602"/>
                  <a:pt x="236408" y="405115"/>
                  <a:pt x="255786" y="412856"/>
                </a:cubicBezTo>
                <a:lnTo>
                  <a:pt x="255786" y="277390"/>
                </a:lnTo>
                <a:lnTo>
                  <a:pt x="246743" y="287711"/>
                </a:lnTo>
                <a:lnTo>
                  <a:pt x="246743" y="109671"/>
                </a:lnTo>
                <a:cubicBezTo>
                  <a:pt x="211863" y="79997"/>
                  <a:pt x="169232" y="64516"/>
                  <a:pt x="118850" y="64516"/>
                </a:cubicBezTo>
                <a:close/>
                <a:moveTo>
                  <a:pt x="452113" y="64406"/>
                </a:moveTo>
                <a:cubicBezTo>
                  <a:pt x="477985" y="64406"/>
                  <a:pt x="498683" y="86350"/>
                  <a:pt x="498683" y="112165"/>
                </a:cubicBezTo>
                <a:cubicBezTo>
                  <a:pt x="498683" y="137981"/>
                  <a:pt x="477985" y="158634"/>
                  <a:pt x="452113" y="158634"/>
                </a:cubicBezTo>
                <a:cubicBezTo>
                  <a:pt x="426240" y="158634"/>
                  <a:pt x="404248" y="137981"/>
                  <a:pt x="404248" y="112165"/>
                </a:cubicBezTo>
                <a:cubicBezTo>
                  <a:pt x="404248" y="86350"/>
                  <a:pt x="426240" y="64406"/>
                  <a:pt x="452113" y="64406"/>
                </a:cubicBezTo>
                <a:close/>
                <a:moveTo>
                  <a:pt x="452058" y="59344"/>
                </a:moveTo>
                <a:cubicBezTo>
                  <a:pt x="422336" y="59344"/>
                  <a:pt x="399076" y="82565"/>
                  <a:pt x="399076" y="112237"/>
                </a:cubicBezTo>
                <a:cubicBezTo>
                  <a:pt x="399076" y="140618"/>
                  <a:pt x="422336" y="163840"/>
                  <a:pt x="452058" y="163840"/>
                </a:cubicBezTo>
                <a:cubicBezTo>
                  <a:pt x="480486" y="163840"/>
                  <a:pt x="505039" y="140618"/>
                  <a:pt x="505039" y="112237"/>
                </a:cubicBezTo>
                <a:cubicBezTo>
                  <a:pt x="505039" y="82565"/>
                  <a:pt x="480486" y="59344"/>
                  <a:pt x="452058" y="59344"/>
                </a:cubicBezTo>
                <a:close/>
                <a:moveTo>
                  <a:pt x="118850" y="50324"/>
                </a:moveTo>
                <a:cubicBezTo>
                  <a:pt x="173108" y="50324"/>
                  <a:pt x="219614" y="67096"/>
                  <a:pt x="257078" y="99350"/>
                </a:cubicBezTo>
                <a:cubicBezTo>
                  <a:pt x="280331" y="79997"/>
                  <a:pt x="306168" y="65806"/>
                  <a:pt x="334589" y="58065"/>
                </a:cubicBezTo>
                <a:cubicBezTo>
                  <a:pt x="332005" y="64516"/>
                  <a:pt x="330713" y="69676"/>
                  <a:pt x="329422" y="76127"/>
                </a:cubicBezTo>
                <a:cubicBezTo>
                  <a:pt x="307460" y="82578"/>
                  <a:pt x="286791" y="94189"/>
                  <a:pt x="268705" y="109671"/>
                </a:cubicBezTo>
                <a:lnTo>
                  <a:pt x="268705" y="287711"/>
                </a:lnTo>
                <a:lnTo>
                  <a:pt x="259662" y="277390"/>
                </a:lnTo>
                <a:lnTo>
                  <a:pt x="259662" y="412856"/>
                </a:lnTo>
                <a:cubicBezTo>
                  <a:pt x="279039" y="405115"/>
                  <a:pt x="339756" y="380602"/>
                  <a:pt x="405641" y="380602"/>
                </a:cubicBezTo>
                <a:cubicBezTo>
                  <a:pt x="431478" y="380602"/>
                  <a:pt x="454731" y="384473"/>
                  <a:pt x="475400" y="392214"/>
                </a:cubicBezTo>
                <a:lnTo>
                  <a:pt x="475400" y="233525"/>
                </a:lnTo>
                <a:cubicBezTo>
                  <a:pt x="488319" y="230945"/>
                  <a:pt x="499945" y="227074"/>
                  <a:pt x="510280" y="221914"/>
                </a:cubicBezTo>
                <a:lnTo>
                  <a:pt x="510280" y="437369"/>
                </a:lnTo>
                <a:lnTo>
                  <a:pt x="290666" y="437369"/>
                </a:lnTo>
                <a:cubicBezTo>
                  <a:pt x="282915" y="445110"/>
                  <a:pt x="271288" y="448980"/>
                  <a:pt x="258370" y="448980"/>
                </a:cubicBezTo>
                <a:cubicBezTo>
                  <a:pt x="245451" y="448980"/>
                  <a:pt x="233825" y="445110"/>
                  <a:pt x="226074" y="437369"/>
                </a:cubicBezTo>
                <a:lnTo>
                  <a:pt x="0" y="437369"/>
                </a:lnTo>
                <a:lnTo>
                  <a:pt x="0" y="113541"/>
                </a:lnTo>
                <a:cubicBezTo>
                  <a:pt x="0" y="105800"/>
                  <a:pt x="9043" y="100640"/>
                  <a:pt x="24545" y="96769"/>
                </a:cubicBezTo>
                <a:lnTo>
                  <a:pt x="24545" y="67096"/>
                </a:lnTo>
                <a:lnTo>
                  <a:pt x="29713" y="65806"/>
                </a:lnTo>
                <a:cubicBezTo>
                  <a:pt x="31005" y="64516"/>
                  <a:pt x="68468" y="50324"/>
                  <a:pt x="118850" y="50324"/>
                </a:cubicBezTo>
                <a:close/>
                <a:moveTo>
                  <a:pt x="449473" y="0"/>
                </a:moveTo>
                <a:cubicBezTo>
                  <a:pt x="510208" y="0"/>
                  <a:pt x="560604" y="49023"/>
                  <a:pt x="560604" y="109657"/>
                </a:cubicBezTo>
                <a:cubicBezTo>
                  <a:pt x="560604" y="170290"/>
                  <a:pt x="510208" y="219313"/>
                  <a:pt x="449473" y="219313"/>
                </a:cubicBezTo>
                <a:cubicBezTo>
                  <a:pt x="388739" y="219313"/>
                  <a:pt x="339634" y="170290"/>
                  <a:pt x="339634" y="109657"/>
                </a:cubicBezTo>
                <a:cubicBezTo>
                  <a:pt x="339634" y="49023"/>
                  <a:pt x="388739" y="0"/>
                  <a:pt x="449473" y="0"/>
                </a:cubicBezTo>
                <a:close/>
              </a:path>
            </a:pathLst>
          </a:custGeom>
          <a:solidFill>
            <a:srgbClr val="1A3172"/>
          </a:solidFill>
          <a:ln>
            <a:noFill/>
          </a:ln>
        </p:spPr>
      </p:sp>
    </p:spTree>
  </p:cSld>
  <p:clrMapOvr>
    <a:masterClrMapping/>
  </p:clrMapOvr>
  <p:transition spd="slow" advTm="3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D4588D6-15B0-4D34-B160-748A24503923}"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AD2218-D929-41A1-9A96-21586A0BD13D}" type="slidenum">
              <a:rPr lang="zh-CN" altLang="en-US" smtClean="0"/>
            </a:fld>
            <a:endParaRPr lang="zh-CN" altLang="en-US"/>
          </a:p>
        </p:txBody>
      </p:sp>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slow" advTm="3000">
    <p:push dir="u"/>
  </p:transition>
  <p:hf sldNum="0"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9" Type="http://schemas.openxmlformats.org/officeDocument/2006/relationships/image" Target="../media/image2.jpeg"/><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5" Type="http://schemas.openxmlformats.org/officeDocument/2006/relationships/notesSlide" Target="../notesSlides/notesSlide3.xml"/><Relationship Id="rId14" Type="http://schemas.openxmlformats.org/officeDocument/2006/relationships/slideLayout" Target="../slideLayouts/slideLayout2.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3.png"/><Relationship Id="rId10" Type="http://schemas.openxmlformats.org/officeDocument/2006/relationships/tags" Target="../tags/tag18.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notesSlide" Target="../notesSlides/notesSlide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hemeOverride" Target="../theme/themeOverride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26.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themeOverride" Target="../theme/themeOverride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tags" Target="../tags/tag3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0" Type="http://schemas.openxmlformats.org/officeDocument/2006/relationships/notesSlide" Target="../notesSlides/notesSlide8.xml"/><Relationship Id="rId1" Type="http://schemas.openxmlformats.org/officeDocument/2006/relationships/tags" Target="../tags/tag30.xml"/></Relationships>
</file>

<file path=ppt/slides/_rels/slide9.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image" Target="../media/image21.png"/><Relationship Id="rId3" Type="http://schemas.openxmlformats.org/officeDocument/2006/relationships/tags" Target="../tags/tag32.xml"/><Relationship Id="rId2" Type="http://schemas.microsoft.com/office/2007/relationships/media" Target="../media/media1.mp4"/><Relationship Id="rId12" Type="http://schemas.openxmlformats.org/officeDocument/2006/relationships/notesSlide" Target="../notesSlides/notesSlide9.xml"/><Relationship Id="rId11" Type="http://schemas.openxmlformats.org/officeDocument/2006/relationships/slideLayout" Target="../slideLayouts/slideLayout2.xml"/><Relationship Id="rId10" Type="http://schemas.openxmlformats.org/officeDocument/2006/relationships/themeOverride" Target="../theme/themeOverride3.xml"/><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flipH="1">
            <a:off x="677419" y="598161"/>
            <a:ext cx="10825884" cy="5667826"/>
          </a:xfrm>
          <a:prstGeom prst="rect">
            <a:avLst/>
          </a:prstGeom>
          <a:blipFill dpi="0" rotWithShape="1">
            <a:blip r:embed="rId1">
              <a:alphaModFix amt="8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716532" y="4900965"/>
            <a:ext cx="10825884" cy="140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cxnSp>
        <p:nvCxnSpPr>
          <p:cNvPr id="146" name="直接连接符 145"/>
          <p:cNvCxnSpPr/>
          <p:nvPr/>
        </p:nvCxnSpPr>
        <p:spPr>
          <a:xfrm>
            <a:off x="1651343" y="4943475"/>
            <a:ext cx="663232" cy="0"/>
          </a:xfrm>
          <a:prstGeom prst="line">
            <a:avLst/>
          </a:prstGeom>
          <a:ln w="38100">
            <a:solidFill>
              <a:srgbClr val="FF9C00"/>
            </a:solidFill>
          </a:ln>
        </p:spPr>
        <p:style>
          <a:lnRef idx="1">
            <a:schemeClr val="accent1"/>
          </a:lnRef>
          <a:fillRef idx="0">
            <a:schemeClr val="accent1"/>
          </a:fillRef>
          <a:effectRef idx="0">
            <a:schemeClr val="accent1"/>
          </a:effectRef>
          <a:fontRef idx="minor">
            <a:schemeClr val="tx1"/>
          </a:fontRef>
        </p:style>
      </p:cxnSp>
      <p:grpSp>
        <p:nvGrpSpPr>
          <p:cNvPr id="149" name="组合 148"/>
          <p:cNvGrpSpPr/>
          <p:nvPr/>
        </p:nvGrpSpPr>
        <p:grpSpPr>
          <a:xfrm>
            <a:off x="1508469" y="2000836"/>
            <a:ext cx="6753860" cy="2862580"/>
            <a:chOff x="1508469" y="2000836"/>
            <a:chExt cx="6753860" cy="2862580"/>
          </a:xfrm>
        </p:grpSpPr>
        <p:sp>
          <p:nvSpPr>
            <p:cNvPr id="5" name="矩形 4"/>
            <p:cNvSpPr/>
            <p:nvPr/>
          </p:nvSpPr>
          <p:spPr>
            <a:xfrm>
              <a:off x="1508469" y="2910564"/>
              <a:ext cx="6596380" cy="1322070"/>
            </a:xfrm>
            <a:prstGeom prst="rect">
              <a:avLst/>
            </a:prstGeom>
          </p:spPr>
          <p:txBody>
            <a:bodyPr wrap="none">
              <a:spAutoFit/>
            </a:bodyPr>
            <a:lstStyle/>
            <a:p>
              <a:pPr algn="l"/>
              <a:r>
                <a:rPr sz="4000" b="1" dirty="0">
                  <a:solidFill>
                    <a:schemeClr val="tx1">
                      <a:lumMod val="85000"/>
                      <a:lumOff val="15000"/>
                    </a:schemeClr>
                  </a:solidFill>
                  <a:latin typeface="站酷快乐体2016修订版" panose="02010600030101010101" pitchFamily="2" charset="-122"/>
                  <a:ea typeface="站酷快乐体2016修订版" panose="02010600030101010101" pitchFamily="2" charset="-122"/>
                </a:rPr>
                <a:t>Speedbump Detection </a:t>
              </a:r>
              <a:endParaRPr sz="4000" b="1" dirty="0">
                <a:solidFill>
                  <a:schemeClr val="tx1">
                    <a:lumMod val="85000"/>
                    <a:lumOff val="15000"/>
                  </a:schemeClr>
                </a:solidFill>
                <a:latin typeface="站酷快乐体2016修订版" panose="02010600030101010101" pitchFamily="2" charset="-122"/>
                <a:ea typeface="站酷快乐体2016修订版" panose="02010600030101010101" pitchFamily="2" charset="-122"/>
              </a:endParaRPr>
            </a:p>
            <a:p>
              <a:pPr algn="l"/>
              <a:r>
                <a:rPr sz="4000" b="1" dirty="0">
                  <a:solidFill>
                    <a:schemeClr val="tx1">
                      <a:lumMod val="85000"/>
                      <a:lumOff val="15000"/>
                    </a:schemeClr>
                  </a:solidFill>
                  <a:latin typeface="站酷快乐体2016修订版" panose="02010600030101010101" pitchFamily="2" charset="-122"/>
                  <a:ea typeface="站酷快乐体2016修订版" panose="02010600030101010101" pitchFamily="2" charset="-122"/>
                </a:rPr>
                <a:t>and Distance Measurement </a:t>
              </a:r>
              <a:endParaRPr sz="4000" b="1" dirty="0">
                <a:solidFill>
                  <a:schemeClr val="tx1">
                    <a:lumMod val="85000"/>
                    <a:lumOff val="15000"/>
                  </a:schemeClr>
                </a:solidFill>
                <a:latin typeface="站酷快乐体2016修订版" panose="02010600030101010101" pitchFamily="2" charset="-122"/>
                <a:ea typeface="站酷快乐体2016修订版" panose="02010600030101010101" pitchFamily="2" charset="-122"/>
              </a:endParaRPr>
            </a:p>
          </p:txBody>
        </p:sp>
        <p:sp>
          <p:nvSpPr>
            <p:cNvPr id="140" name="矩形 139"/>
            <p:cNvSpPr/>
            <p:nvPr/>
          </p:nvSpPr>
          <p:spPr>
            <a:xfrm>
              <a:off x="1533869" y="4126181"/>
              <a:ext cx="6728460" cy="737235"/>
            </a:xfrm>
            <a:prstGeom prst="rect">
              <a:avLst/>
            </a:prstGeom>
          </p:spPr>
          <p:txBody>
            <a:bodyPr wrap="square">
              <a:spAutoFit/>
            </a:bodyPr>
            <a:lstStyle/>
            <a:p>
              <a:pPr>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Speedbump Detection and Distance Measurement ensures autonomous vehicles detect speed bumps and adjust speed for smooth, safe navigation.</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7" name="文本框 146"/>
            <p:cNvSpPr txBox="1"/>
            <p:nvPr/>
          </p:nvSpPr>
          <p:spPr>
            <a:xfrm>
              <a:off x="1533869" y="2000836"/>
              <a:ext cx="2091501" cy="1014730"/>
            </a:xfrm>
            <a:prstGeom prst="rect">
              <a:avLst/>
            </a:prstGeom>
            <a:noFill/>
          </p:spPr>
          <p:txBody>
            <a:bodyPr wrap="square" rtlCol="0">
              <a:spAutoFit/>
            </a:bodyPr>
            <a:lstStyle/>
            <a:p>
              <a:r>
                <a:rPr lang="en-US" altLang="zh-CN" sz="6000" b="1" dirty="0">
                  <a:solidFill>
                    <a:schemeClr val="tx1">
                      <a:lumMod val="85000"/>
                      <a:lumOff val="15000"/>
                    </a:schemeClr>
                  </a:solidFill>
                </a:rPr>
                <a:t>2024</a:t>
              </a:r>
              <a:endParaRPr lang="zh-CN" altLang="en-US" sz="6000" b="1" dirty="0">
                <a:solidFill>
                  <a:schemeClr val="tx1">
                    <a:lumMod val="85000"/>
                    <a:lumOff val="15000"/>
                  </a:schemeClr>
                </a:solidFill>
              </a:endParaRPr>
            </a:p>
          </p:txBody>
        </p:sp>
      </p:grpSp>
    </p:spTree>
  </p:cSld>
  <p:clrMapOvr>
    <a:masterClrMapping/>
  </p:clrMapOvr>
  <p:transition spd="slow" advTm="3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íṧḷïďé"/>
          <p:cNvSpPr/>
          <p:nvPr/>
        </p:nvSpPr>
        <p:spPr bwMode="auto">
          <a:xfrm>
            <a:off x="741000" y="2032133"/>
            <a:ext cx="4822826" cy="893076"/>
          </a:xfrm>
          <a:custGeom>
            <a:avLst/>
            <a:gdLst>
              <a:gd name="T0" fmla="*/ 1375 w 2897"/>
              <a:gd name="T1" fmla="*/ 509 h 537"/>
              <a:gd name="T2" fmla="*/ 1284 w 2897"/>
              <a:gd name="T3" fmla="*/ 418 h 537"/>
              <a:gd name="T4" fmla="*/ 35 w 2897"/>
              <a:gd name="T5" fmla="*/ 61 h 537"/>
              <a:gd name="T6" fmla="*/ 1313 w 2897"/>
              <a:gd name="T7" fmla="*/ 379 h 537"/>
              <a:gd name="T8" fmla="*/ 1303 w 2897"/>
              <a:gd name="T9" fmla="*/ 365 h 537"/>
              <a:gd name="T10" fmla="*/ 1356 w 2897"/>
              <a:gd name="T11" fmla="*/ 474 h 537"/>
              <a:gd name="T12" fmla="*/ 1430 w 2897"/>
              <a:gd name="T13" fmla="*/ 484 h 537"/>
              <a:gd name="T14" fmla="*/ 1503 w 2897"/>
              <a:gd name="T15" fmla="*/ 484 h 537"/>
              <a:gd name="T16" fmla="*/ 1579 w 2897"/>
              <a:gd name="T17" fmla="*/ 430 h 537"/>
              <a:gd name="T18" fmla="*/ 1579 w 2897"/>
              <a:gd name="T19" fmla="*/ 365 h 537"/>
              <a:gd name="T20" fmla="*/ 2846 w 2897"/>
              <a:gd name="T21" fmla="*/ 32 h 537"/>
              <a:gd name="T22" fmla="*/ 1622 w 2897"/>
              <a:gd name="T23" fmla="*/ 404 h 537"/>
              <a:gd name="T24" fmla="*/ 1585 w 2897"/>
              <a:gd name="T25" fmla="*/ 482 h 537"/>
              <a:gd name="T26" fmla="*/ 1448 w 2897"/>
              <a:gd name="T27" fmla="*/ 509 h 537"/>
              <a:gd name="T28" fmla="*/ 1448 w 2897"/>
              <a:gd name="T29" fmla="*/ 537 h 537"/>
              <a:gd name="T30" fmla="*/ 1605 w 2897"/>
              <a:gd name="T31" fmla="*/ 502 h 537"/>
              <a:gd name="T32" fmla="*/ 1626 w 2897"/>
              <a:gd name="T33" fmla="*/ 418 h 537"/>
              <a:gd name="T34" fmla="*/ 2886 w 2897"/>
              <a:gd name="T35" fmla="*/ 83 h 537"/>
              <a:gd name="T36" fmla="*/ 2894 w 2897"/>
              <a:gd name="T37" fmla="*/ 63 h 537"/>
              <a:gd name="T38" fmla="*/ 2849 w 2897"/>
              <a:gd name="T39" fmla="*/ 2 h 537"/>
              <a:gd name="T40" fmla="*/ 1565 w 2897"/>
              <a:gd name="T41" fmla="*/ 365 h 537"/>
              <a:gd name="T42" fmla="*/ 1526 w 2897"/>
              <a:gd name="T43" fmla="*/ 450 h 537"/>
              <a:gd name="T44" fmla="*/ 1466 w 2897"/>
              <a:gd name="T45" fmla="*/ 456 h 537"/>
              <a:gd name="T46" fmla="*/ 1393 w 2897"/>
              <a:gd name="T47" fmla="*/ 456 h 537"/>
              <a:gd name="T48" fmla="*/ 1343 w 2897"/>
              <a:gd name="T49" fmla="*/ 418 h 537"/>
              <a:gd name="T50" fmla="*/ 1321 w 2897"/>
              <a:gd name="T51" fmla="*/ 352 h 537"/>
              <a:gd name="T52" fmla="*/ 31 w 2897"/>
              <a:gd name="T53" fmla="*/ 9 h 537"/>
              <a:gd name="T54" fmla="*/ 1 w 2897"/>
              <a:gd name="T55" fmla="*/ 75 h 537"/>
              <a:gd name="T56" fmla="*/ 1266 w 2897"/>
              <a:gd name="T57" fmla="*/ 431 h 537"/>
              <a:gd name="T58" fmla="*/ 1256 w 2897"/>
              <a:gd name="T59" fmla="*/ 418 h 537"/>
              <a:gd name="T60" fmla="*/ 1375 w 2897"/>
              <a:gd name="T61" fmla="*/ 537 h 537"/>
              <a:gd name="T62" fmla="*/ 1462 w 2897"/>
              <a:gd name="T63" fmla="*/ 5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7" h="537">
                <a:moveTo>
                  <a:pt x="1448" y="509"/>
                </a:moveTo>
                <a:cubicBezTo>
                  <a:pt x="1375" y="509"/>
                  <a:pt x="1375" y="509"/>
                  <a:pt x="1375" y="509"/>
                </a:cubicBezTo>
                <a:cubicBezTo>
                  <a:pt x="1350" y="509"/>
                  <a:pt x="1327" y="499"/>
                  <a:pt x="1311" y="482"/>
                </a:cubicBezTo>
                <a:cubicBezTo>
                  <a:pt x="1294" y="466"/>
                  <a:pt x="1284" y="443"/>
                  <a:pt x="1284" y="418"/>
                </a:cubicBezTo>
                <a:cubicBezTo>
                  <a:pt x="1284" y="411"/>
                  <a:pt x="1280" y="406"/>
                  <a:pt x="1274" y="404"/>
                </a:cubicBezTo>
                <a:cubicBezTo>
                  <a:pt x="35" y="61"/>
                  <a:pt x="35" y="61"/>
                  <a:pt x="35" y="61"/>
                </a:cubicBezTo>
                <a:cubicBezTo>
                  <a:pt x="50" y="32"/>
                  <a:pt x="50" y="32"/>
                  <a:pt x="50" y="32"/>
                </a:cubicBezTo>
                <a:cubicBezTo>
                  <a:pt x="1313" y="379"/>
                  <a:pt x="1313" y="379"/>
                  <a:pt x="1313" y="379"/>
                </a:cubicBezTo>
                <a:cubicBezTo>
                  <a:pt x="1317" y="365"/>
                  <a:pt x="1317" y="365"/>
                  <a:pt x="1317" y="365"/>
                </a:cubicBezTo>
                <a:cubicBezTo>
                  <a:pt x="1303" y="365"/>
                  <a:pt x="1303" y="365"/>
                  <a:pt x="1303" y="365"/>
                </a:cubicBezTo>
                <a:cubicBezTo>
                  <a:pt x="1303" y="397"/>
                  <a:pt x="1312" y="426"/>
                  <a:pt x="1328" y="448"/>
                </a:cubicBezTo>
                <a:cubicBezTo>
                  <a:pt x="1336" y="459"/>
                  <a:pt x="1345" y="468"/>
                  <a:pt x="1356" y="474"/>
                </a:cubicBezTo>
                <a:cubicBezTo>
                  <a:pt x="1367" y="481"/>
                  <a:pt x="1380" y="484"/>
                  <a:pt x="1393" y="484"/>
                </a:cubicBezTo>
                <a:cubicBezTo>
                  <a:pt x="1430" y="484"/>
                  <a:pt x="1430" y="484"/>
                  <a:pt x="1430" y="484"/>
                </a:cubicBezTo>
                <a:cubicBezTo>
                  <a:pt x="1466" y="484"/>
                  <a:pt x="1466" y="484"/>
                  <a:pt x="1466" y="484"/>
                </a:cubicBezTo>
                <a:cubicBezTo>
                  <a:pt x="1503" y="484"/>
                  <a:pt x="1503" y="484"/>
                  <a:pt x="1503" y="484"/>
                </a:cubicBezTo>
                <a:cubicBezTo>
                  <a:pt x="1517" y="484"/>
                  <a:pt x="1529" y="481"/>
                  <a:pt x="1540" y="474"/>
                </a:cubicBezTo>
                <a:cubicBezTo>
                  <a:pt x="1557" y="464"/>
                  <a:pt x="1570" y="449"/>
                  <a:pt x="1579" y="430"/>
                </a:cubicBezTo>
                <a:cubicBezTo>
                  <a:pt x="1588" y="411"/>
                  <a:pt x="1593" y="389"/>
                  <a:pt x="1593" y="365"/>
                </a:cubicBezTo>
                <a:cubicBezTo>
                  <a:pt x="1579" y="365"/>
                  <a:pt x="1579" y="365"/>
                  <a:pt x="1579" y="365"/>
                </a:cubicBezTo>
                <a:cubicBezTo>
                  <a:pt x="1583" y="379"/>
                  <a:pt x="1583" y="379"/>
                  <a:pt x="1583" y="379"/>
                </a:cubicBezTo>
                <a:cubicBezTo>
                  <a:pt x="2846" y="32"/>
                  <a:pt x="2846" y="32"/>
                  <a:pt x="2846" y="32"/>
                </a:cubicBezTo>
                <a:cubicBezTo>
                  <a:pt x="2861" y="61"/>
                  <a:pt x="2861" y="61"/>
                  <a:pt x="2861" y="61"/>
                </a:cubicBezTo>
                <a:cubicBezTo>
                  <a:pt x="1622" y="404"/>
                  <a:pt x="1622" y="404"/>
                  <a:pt x="1622" y="404"/>
                </a:cubicBezTo>
                <a:cubicBezTo>
                  <a:pt x="1616" y="406"/>
                  <a:pt x="1612" y="411"/>
                  <a:pt x="1612" y="418"/>
                </a:cubicBezTo>
                <a:cubicBezTo>
                  <a:pt x="1612" y="443"/>
                  <a:pt x="1602" y="466"/>
                  <a:pt x="1585" y="482"/>
                </a:cubicBezTo>
                <a:cubicBezTo>
                  <a:pt x="1569" y="499"/>
                  <a:pt x="1546" y="509"/>
                  <a:pt x="1521" y="509"/>
                </a:cubicBezTo>
                <a:cubicBezTo>
                  <a:pt x="1448" y="509"/>
                  <a:pt x="1448" y="509"/>
                  <a:pt x="1448" y="509"/>
                </a:cubicBezTo>
                <a:cubicBezTo>
                  <a:pt x="1440" y="509"/>
                  <a:pt x="1434" y="515"/>
                  <a:pt x="1434" y="523"/>
                </a:cubicBezTo>
                <a:cubicBezTo>
                  <a:pt x="1434" y="531"/>
                  <a:pt x="1440" y="537"/>
                  <a:pt x="1448" y="537"/>
                </a:cubicBezTo>
                <a:cubicBezTo>
                  <a:pt x="1521" y="537"/>
                  <a:pt x="1521" y="537"/>
                  <a:pt x="1521" y="537"/>
                </a:cubicBezTo>
                <a:cubicBezTo>
                  <a:pt x="1554" y="537"/>
                  <a:pt x="1584" y="523"/>
                  <a:pt x="1605" y="502"/>
                </a:cubicBezTo>
                <a:cubicBezTo>
                  <a:pt x="1627" y="480"/>
                  <a:pt x="1640" y="451"/>
                  <a:pt x="1640" y="418"/>
                </a:cubicBezTo>
                <a:cubicBezTo>
                  <a:pt x="1626" y="418"/>
                  <a:pt x="1626" y="418"/>
                  <a:pt x="1626" y="418"/>
                </a:cubicBezTo>
                <a:cubicBezTo>
                  <a:pt x="1630" y="431"/>
                  <a:pt x="1630" y="431"/>
                  <a:pt x="1630" y="431"/>
                </a:cubicBezTo>
                <a:cubicBezTo>
                  <a:pt x="2886" y="83"/>
                  <a:pt x="2886" y="83"/>
                  <a:pt x="2886" y="83"/>
                </a:cubicBezTo>
                <a:cubicBezTo>
                  <a:pt x="2890" y="82"/>
                  <a:pt x="2893" y="79"/>
                  <a:pt x="2895" y="75"/>
                </a:cubicBezTo>
                <a:cubicBezTo>
                  <a:pt x="2897" y="71"/>
                  <a:pt x="2896" y="67"/>
                  <a:pt x="2894" y="63"/>
                </a:cubicBezTo>
                <a:cubicBezTo>
                  <a:pt x="2866" y="9"/>
                  <a:pt x="2866" y="9"/>
                  <a:pt x="2866" y="9"/>
                </a:cubicBezTo>
                <a:cubicBezTo>
                  <a:pt x="2862" y="3"/>
                  <a:pt x="2856" y="0"/>
                  <a:pt x="2849" y="2"/>
                </a:cubicBezTo>
                <a:cubicBezTo>
                  <a:pt x="1576" y="352"/>
                  <a:pt x="1576" y="352"/>
                  <a:pt x="1576" y="352"/>
                </a:cubicBezTo>
                <a:cubicBezTo>
                  <a:pt x="1570" y="353"/>
                  <a:pt x="1565" y="359"/>
                  <a:pt x="1565" y="365"/>
                </a:cubicBezTo>
                <a:cubicBezTo>
                  <a:pt x="1565" y="392"/>
                  <a:pt x="1558" y="415"/>
                  <a:pt x="1546" y="431"/>
                </a:cubicBezTo>
                <a:cubicBezTo>
                  <a:pt x="1540" y="439"/>
                  <a:pt x="1533" y="446"/>
                  <a:pt x="1526" y="450"/>
                </a:cubicBezTo>
                <a:cubicBezTo>
                  <a:pt x="1519" y="454"/>
                  <a:pt x="1511" y="456"/>
                  <a:pt x="1503" y="456"/>
                </a:cubicBezTo>
                <a:cubicBezTo>
                  <a:pt x="1466" y="456"/>
                  <a:pt x="1466" y="456"/>
                  <a:pt x="1466" y="456"/>
                </a:cubicBezTo>
                <a:cubicBezTo>
                  <a:pt x="1430" y="456"/>
                  <a:pt x="1430" y="456"/>
                  <a:pt x="1430" y="456"/>
                </a:cubicBezTo>
                <a:cubicBezTo>
                  <a:pt x="1393" y="456"/>
                  <a:pt x="1393" y="456"/>
                  <a:pt x="1393" y="456"/>
                </a:cubicBezTo>
                <a:cubicBezTo>
                  <a:pt x="1385" y="456"/>
                  <a:pt x="1378" y="454"/>
                  <a:pt x="1370" y="450"/>
                </a:cubicBezTo>
                <a:cubicBezTo>
                  <a:pt x="1360" y="444"/>
                  <a:pt x="1350" y="433"/>
                  <a:pt x="1343" y="418"/>
                </a:cubicBezTo>
                <a:cubicBezTo>
                  <a:pt x="1335" y="403"/>
                  <a:pt x="1331" y="385"/>
                  <a:pt x="1331" y="365"/>
                </a:cubicBezTo>
                <a:cubicBezTo>
                  <a:pt x="1331" y="359"/>
                  <a:pt x="1327" y="353"/>
                  <a:pt x="1321" y="352"/>
                </a:cubicBezTo>
                <a:cubicBezTo>
                  <a:pt x="47" y="2"/>
                  <a:pt x="47" y="2"/>
                  <a:pt x="47" y="2"/>
                </a:cubicBezTo>
                <a:cubicBezTo>
                  <a:pt x="40" y="0"/>
                  <a:pt x="34" y="3"/>
                  <a:pt x="31" y="9"/>
                </a:cubicBezTo>
                <a:cubicBezTo>
                  <a:pt x="2" y="63"/>
                  <a:pt x="2" y="63"/>
                  <a:pt x="2" y="63"/>
                </a:cubicBezTo>
                <a:cubicBezTo>
                  <a:pt x="0" y="67"/>
                  <a:pt x="0" y="71"/>
                  <a:pt x="1" y="75"/>
                </a:cubicBezTo>
                <a:cubicBezTo>
                  <a:pt x="3" y="79"/>
                  <a:pt x="6" y="82"/>
                  <a:pt x="11" y="83"/>
                </a:cubicBezTo>
                <a:cubicBezTo>
                  <a:pt x="1266" y="431"/>
                  <a:pt x="1266" y="431"/>
                  <a:pt x="1266" y="431"/>
                </a:cubicBezTo>
                <a:cubicBezTo>
                  <a:pt x="1270" y="418"/>
                  <a:pt x="1270" y="418"/>
                  <a:pt x="1270" y="418"/>
                </a:cubicBezTo>
                <a:cubicBezTo>
                  <a:pt x="1256" y="418"/>
                  <a:pt x="1256" y="418"/>
                  <a:pt x="1256" y="418"/>
                </a:cubicBezTo>
                <a:cubicBezTo>
                  <a:pt x="1256" y="451"/>
                  <a:pt x="1269" y="480"/>
                  <a:pt x="1291" y="502"/>
                </a:cubicBezTo>
                <a:cubicBezTo>
                  <a:pt x="1312" y="523"/>
                  <a:pt x="1342" y="537"/>
                  <a:pt x="1375" y="537"/>
                </a:cubicBezTo>
                <a:cubicBezTo>
                  <a:pt x="1448" y="537"/>
                  <a:pt x="1448" y="537"/>
                  <a:pt x="1448" y="537"/>
                </a:cubicBezTo>
                <a:cubicBezTo>
                  <a:pt x="1456" y="537"/>
                  <a:pt x="1462" y="531"/>
                  <a:pt x="1462" y="523"/>
                </a:cubicBezTo>
                <a:cubicBezTo>
                  <a:pt x="1462" y="515"/>
                  <a:pt x="1456" y="509"/>
                  <a:pt x="1448" y="509"/>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iSľîḋe"/>
          <p:cNvSpPr/>
          <p:nvPr/>
        </p:nvSpPr>
        <p:spPr bwMode="auto">
          <a:xfrm>
            <a:off x="763678" y="2171439"/>
            <a:ext cx="4775310" cy="3609020"/>
          </a:xfrm>
          <a:custGeom>
            <a:avLst/>
            <a:gdLst>
              <a:gd name="T0" fmla="*/ 2868 w 2868"/>
              <a:gd name="T1" fmla="*/ 0 h 2168"/>
              <a:gd name="T2" fmla="*/ 1626 w 2868"/>
              <a:gd name="T3" fmla="*/ 345 h 2168"/>
              <a:gd name="T4" fmla="*/ 1591 w 2868"/>
              <a:gd name="T5" fmla="*/ 418 h 2168"/>
              <a:gd name="T6" fmla="*/ 1507 w 2868"/>
              <a:gd name="T7" fmla="*/ 453 h 2168"/>
              <a:gd name="T8" fmla="*/ 1507 w 2868"/>
              <a:gd name="T9" fmla="*/ 453 h 2168"/>
              <a:gd name="T10" fmla="*/ 1434 w 2868"/>
              <a:gd name="T11" fmla="*/ 453 h 2168"/>
              <a:gd name="T12" fmla="*/ 1434 w 2868"/>
              <a:gd name="T13" fmla="*/ 453 h 2168"/>
              <a:gd name="T14" fmla="*/ 1361 w 2868"/>
              <a:gd name="T15" fmla="*/ 453 h 2168"/>
              <a:gd name="T16" fmla="*/ 1361 w 2868"/>
              <a:gd name="T17" fmla="*/ 453 h 2168"/>
              <a:gd name="T18" fmla="*/ 1277 w 2868"/>
              <a:gd name="T19" fmla="*/ 418 h 2168"/>
              <a:gd name="T20" fmla="*/ 1243 w 2868"/>
              <a:gd name="T21" fmla="*/ 345 h 2168"/>
              <a:gd name="T22" fmla="*/ 0 w 2868"/>
              <a:gd name="T23" fmla="*/ 0 h 2168"/>
              <a:gd name="T24" fmla="*/ 0 w 2868"/>
              <a:gd name="T25" fmla="*/ 1705 h 2168"/>
              <a:gd name="T26" fmla="*/ 1256 w 2868"/>
              <a:gd name="T27" fmla="*/ 2063 h 2168"/>
              <a:gd name="T28" fmla="*/ 1361 w 2868"/>
              <a:gd name="T29" fmla="*/ 2168 h 2168"/>
              <a:gd name="T30" fmla="*/ 1434 w 2868"/>
              <a:gd name="T31" fmla="*/ 2168 h 2168"/>
              <a:gd name="T32" fmla="*/ 1507 w 2868"/>
              <a:gd name="T33" fmla="*/ 2168 h 2168"/>
              <a:gd name="T34" fmla="*/ 1612 w 2868"/>
              <a:gd name="T35" fmla="*/ 2063 h 2168"/>
              <a:gd name="T36" fmla="*/ 2868 w 2868"/>
              <a:gd name="T37" fmla="*/ 1705 h 2168"/>
              <a:gd name="T38" fmla="*/ 2868 w 2868"/>
              <a:gd name="T39"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2168">
                <a:moveTo>
                  <a:pt x="2868" y="0"/>
                </a:moveTo>
                <a:cubicBezTo>
                  <a:pt x="1626" y="345"/>
                  <a:pt x="1626" y="345"/>
                  <a:pt x="1626" y="345"/>
                </a:cubicBezTo>
                <a:cubicBezTo>
                  <a:pt x="1623" y="373"/>
                  <a:pt x="1610" y="399"/>
                  <a:pt x="1591" y="418"/>
                </a:cubicBezTo>
                <a:cubicBezTo>
                  <a:pt x="1570" y="439"/>
                  <a:pt x="1540" y="453"/>
                  <a:pt x="1507" y="453"/>
                </a:cubicBezTo>
                <a:cubicBezTo>
                  <a:pt x="1507" y="453"/>
                  <a:pt x="1507" y="453"/>
                  <a:pt x="1507" y="453"/>
                </a:cubicBezTo>
                <a:cubicBezTo>
                  <a:pt x="1434" y="453"/>
                  <a:pt x="1434" y="453"/>
                  <a:pt x="1434" y="453"/>
                </a:cubicBezTo>
                <a:cubicBezTo>
                  <a:pt x="1434" y="453"/>
                  <a:pt x="1434" y="453"/>
                  <a:pt x="1434" y="453"/>
                </a:cubicBezTo>
                <a:cubicBezTo>
                  <a:pt x="1361" y="453"/>
                  <a:pt x="1361" y="453"/>
                  <a:pt x="1361" y="453"/>
                </a:cubicBezTo>
                <a:cubicBezTo>
                  <a:pt x="1361" y="453"/>
                  <a:pt x="1361" y="453"/>
                  <a:pt x="1361" y="453"/>
                </a:cubicBezTo>
                <a:cubicBezTo>
                  <a:pt x="1328" y="453"/>
                  <a:pt x="1298" y="439"/>
                  <a:pt x="1277" y="418"/>
                </a:cubicBezTo>
                <a:cubicBezTo>
                  <a:pt x="1258" y="399"/>
                  <a:pt x="1245" y="373"/>
                  <a:pt x="1243" y="345"/>
                </a:cubicBezTo>
                <a:cubicBezTo>
                  <a:pt x="0" y="0"/>
                  <a:pt x="0" y="0"/>
                  <a:pt x="0" y="0"/>
                </a:cubicBezTo>
                <a:cubicBezTo>
                  <a:pt x="0" y="1705"/>
                  <a:pt x="0" y="1705"/>
                  <a:pt x="0" y="1705"/>
                </a:cubicBezTo>
                <a:cubicBezTo>
                  <a:pt x="1256" y="2063"/>
                  <a:pt x="1256" y="2063"/>
                  <a:pt x="1256" y="2063"/>
                </a:cubicBezTo>
                <a:cubicBezTo>
                  <a:pt x="1256" y="2121"/>
                  <a:pt x="1303" y="2168"/>
                  <a:pt x="1361" y="2168"/>
                </a:cubicBezTo>
                <a:cubicBezTo>
                  <a:pt x="1434" y="2168"/>
                  <a:pt x="1434" y="2168"/>
                  <a:pt x="1434" y="2168"/>
                </a:cubicBezTo>
                <a:cubicBezTo>
                  <a:pt x="1507" y="2168"/>
                  <a:pt x="1507" y="2168"/>
                  <a:pt x="1507" y="2168"/>
                </a:cubicBezTo>
                <a:cubicBezTo>
                  <a:pt x="1565" y="2168"/>
                  <a:pt x="1612" y="2121"/>
                  <a:pt x="1612" y="2063"/>
                </a:cubicBezTo>
                <a:cubicBezTo>
                  <a:pt x="2868" y="1705"/>
                  <a:pt x="2868" y="1705"/>
                  <a:pt x="2868" y="1705"/>
                </a:cubicBezTo>
                <a:cubicBezTo>
                  <a:pt x="2868" y="0"/>
                  <a:pt x="2868" y="0"/>
                  <a:pt x="286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 name="ïṣ1ïḍé"/>
          <p:cNvSpPr/>
          <p:nvPr/>
        </p:nvSpPr>
        <p:spPr bwMode="auto">
          <a:xfrm>
            <a:off x="763678" y="2146602"/>
            <a:ext cx="4775310" cy="778607"/>
          </a:xfrm>
          <a:custGeom>
            <a:avLst/>
            <a:gdLst>
              <a:gd name="T0" fmla="*/ 2868 w 2868"/>
              <a:gd name="T1" fmla="*/ 0 h 468"/>
              <a:gd name="T2" fmla="*/ 1612 w 2868"/>
              <a:gd name="T3" fmla="*/ 349 h 468"/>
              <a:gd name="T4" fmla="*/ 1507 w 2868"/>
              <a:gd name="T5" fmla="*/ 454 h 468"/>
              <a:gd name="T6" fmla="*/ 1434 w 2868"/>
              <a:gd name="T7" fmla="*/ 454 h 468"/>
              <a:gd name="T8" fmla="*/ 1361 w 2868"/>
              <a:gd name="T9" fmla="*/ 454 h 468"/>
              <a:gd name="T10" fmla="*/ 1256 w 2868"/>
              <a:gd name="T11" fmla="*/ 349 h 468"/>
              <a:gd name="T12" fmla="*/ 0 w 2868"/>
              <a:gd name="T13" fmla="*/ 0 h 468"/>
              <a:gd name="T14" fmla="*/ 0 w 2868"/>
              <a:gd name="T15" fmla="*/ 15 h 468"/>
              <a:gd name="T16" fmla="*/ 1243 w 2868"/>
              <a:gd name="T17" fmla="*/ 360 h 468"/>
              <a:gd name="T18" fmla="*/ 1277 w 2868"/>
              <a:gd name="T19" fmla="*/ 433 h 468"/>
              <a:gd name="T20" fmla="*/ 1361 w 2868"/>
              <a:gd name="T21" fmla="*/ 468 h 468"/>
              <a:gd name="T22" fmla="*/ 1361 w 2868"/>
              <a:gd name="T23" fmla="*/ 468 h 468"/>
              <a:gd name="T24" fmla="*/ 1434 w 2868"/>
              <a:gd name="T25" fmla="*/ 468 h 468"/>
              <a:gd name="T26" fmla="*/ 1434 w 2868"/>
              <a:gd name="T27" fmla="*/ 468 h 468"/>
              <a:gd name="T28" fmla="*/ 1507 w 2868"/>
              <a:gd name="T29" fmla="*/ 468 h 468"/>
              <a:gd name="T30" fmla="*/ 1507 w 2868"/>
              <a:gd name="T31" fmla="*/ 468 h 468"/>
              <a:gd name="T32" fmla="*/ 1591 w 2868"/>
              <a:gd name="T33" fmla="*/ 433 h 468"/>
              <a:gd name="T34" fmla="*/ 1626 w 2868"/>
              <a:gd name="T35" fmla="*/ 360 h 468"/>
              <a:gd name="T36" fmla="*/ 2868 w 2868"/>
              <a:gd name="T37" fmla="*/ 15 h 468"/>
              <a:gd name="T38" fmla="*/ 2868 w 2868"/>
              <a:gd name="T3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468">
                <a:moveTo>
                  <a:pt x="2868" y="0"/>
                </a:moveTo>
                <a:cubicBezTo>
                  <a:pt x="1612" y="349"/>
                  <a:pt x="1612" y="349"/>
                  <a:pt x="1612" y="349"/>
                </a:cubicBezTo>
                <a:cubicBezTo>
                  <a:pt x="1612" y="407"/>
                  <a:pt x="1565" y="454"/>
                  <a:pt x="1507" y="454"/>
                </a:cubicBezTo>
                <a:cubicBezTo>
                  <a:pt x="1434" y="454"/>
                  <a:pt x="1434" y="454"/>
                  <a:pt x="1434" y="454"/>
                </a:cubicBezTo>
                <a:cubicBezTo>
                  <a:pt x="1361" y="454"/>
                  <a:pt x="1361" y="454"/>
                  <a:pt x="1361" y="454"/>
                </a:cubicBezTo>
                <a:cubicBezTo>
                  <a:pt x="1303" y="454"/>
                  <a:pt x="1256" y="407"/>
                  <a:pt x="1256" y="349"/>
                </a:cubicBezTo>
                <a:cubicBezTo>
                  <a:pt x="0" y="0"/>
                  <a:pt x="0" y="0"/>
                  <a:pt x="0" y="0"/>
                </a:cubicBezTo>
                <a:cubicBezTo>
                  <a:pt x="0" y="15"/>
                  <a:pt x="0" y="15"/>
                  <a:pt x="0" y="15"/>
                </a:cubicBezTo>
                <a:cubicBezTo>
                  <a:pt x="1243" y="360"/>
                  <a:pt x="1243" y="360"/>
                  <a:pt x="1243" y="360"/>
                </a:cubicBezTo>
                <a:cubicBezTo>
                  <a:pt x="1245" y="388"/>
                  <a:pt x="1258" y="414"/>
                  <a:pt x="1277" y="433"/>
                </a:cubicBezTo>
                <a:cubicBezTo>
                  <a:pt x="1298" y="454"/>
                  <a:pt x="1328" y="468"/>
                  <a:pt x="1361" y="468"/>
                </a:cubicBezTo>
                <a:cubicBezTo>
                  <a:pt x="1361" y="468"/>
                  <a:pt x="1361" y="468"/>
                  <a:pt x="1361" y="468"/>
                </a:cubicBezTo>
                <a:cubicBezTo>
                  <a:pt x="1434" y="468"/>
                  <a:pt x="1434" y="468"/>
                  <a:pt x="1434" y="468"/>
                </a:cubicBezTo>
                <a:cubicBezTo>
                  <a:pt x="1434" y="468"/>
                  <a:pt x="1434" y="468"/>
                  <a:pt x="1434" y="468"/>
                </a:cubicBezTo>
                <a:cubicBezTo>
                  <a:pt x="1507" y="468"/>
                  <a:pt x="1507" y="468"/>
                  <a:pt x="1507" y="468"/>
                </a:cubicBezTo>
                <a:cubicBezTo>
                  <a:pt x="1507" y="468"/>
                  <a:pt x="1507" y="468"/>
                  <a:pt x="1507" y="468"/>
                </a:cubicBezTo>
                <a:cubicBezTo>
                  <a:pt x="1540" y="468"/>
                  <a:pt x="1570" y="454"/>
                  <a:pt x="1591" y="433"/>
                </a:cubicBezTo>
                <a:cubicBezTo>
                  <a:pt x="1610" y="414"/>
                  <a:pt x="1623" y="388"/>
                  <a:pt x="1626" y="360"/>
                </a:cubicBezTo>
                <a:cubicBezTo>
                  <a:pt x="2868" y="15"/>
                  <a:pt x="2868" y="15"/>
                  <a:pt x="2868" y="15"/>
                </a:cubicBezTo>
                <a:cubicBezTo>
                  <a:pt x="2868" y="0"/>
                  <a:pt x="2868" y="0"/>
                  <a:pt x="2868" y="0"/>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 name="ïŝļïḋê"/>
          <p:cNvSpPr/>
          <p:nvPr/>
        </p:nvSpPr>
        <p:spPr bwMode="auto">
          <a:xfrm>
            <a:off x="741000" y="2122844"/>
            <a:ext cx="4820666" cy="3681374"/>
          </a:xfrm>
          <a:custGeom>
            <a:avLst/>
            <a:gdLst>
              <a:gd name="T0" fmla="*/ 0 w 2896"/>
              <a:gd name="T1" fmla="*/ 14 h 2211"/>
              <a:gd name="T2" fmla="*/ 0 w 2896"/>
              <a:gd name="T3" fmla="*/ 1734 h 2211"/>
              <a:gd name="T4" fmla="*/ 10 w 2896"/>
              <a:gd name="T5" fmla="*/ 1748 h 2211"/>
              <a:gd name="T6" fmla="*/ 1266 w 2896"/>
              <a:gd name="T7" fmla="*/ 2105 h 2211"/>
              <a:gd name="T8" fmla="*/ 1270 w 2896"/>
              <a:gd name="T9" fmla="*/ 2092 h 2211"/>
              <a:gd name="T10" fmla="*/ 1256 w 2896"/>
              <a:gd name="T11" fmla="*/ 2092 h 2211"/>
              <a:gd name="T12" fmla="*/ 1291 w 2896"/>
              <a:gd name="T13" fmla="*/ 2176 h 2211"/>
              <a:gd name="T14" fmla="*/ 1375 w 2896"/>
              <a:gd name="T15" fmla="*/ 2211 h 2211"/>
              <a:gd name="T16" fmla="*/ 1448 w 2896"/>
              <a:gd name="T17" fmla="*/ 2211 h 2211"/>
              <a:gd name="T18" fmla="*/ 1521 w 2896"/>
              <a:gd name="T19" fmla="*/ 2211 h 2211"/>
              <a:gd name="T20" fmla="*/ 1605 w 2896"/>
              <a:gd name="T21" fmla="*/ 2176 h 2211"/>
              <a:gd name="T22" fmla="*/ 1640 w 2896"/>
              <a:gd name="T23" fmla="*/ 2092 h 2211"/>
              <a:gd name="T24" fmla="*/ 1626 w 2896"/>
              <a:gd name="T25" fmla="*/ 2092 h 2211"/>
              <a:gd name="T26" fmla="*/ 1630 w 2896"/>
              <a:gd name="T27" fmla="*/ 2105 h 2211"/>
              <a:gd name="T28" fmla="*/ 2886 w 2896"/>
              <a:gd name="T29" fmla="*/ 1748 h 2211"/>
              <a:gd name="T30" fmla="*/ 2896 w 2896"/>
              <a:gd name="T31" fmla="*/ 1734 h 2211"/>
              <a:gd name="T32" fmla="*/ 2896 w 2896"/>
              <a:gd name="T33" fmla="*/ 14 h 2211"/>
              <a:gd name="T34" fmla="*/ 2882 w 2896"/>
              <a:gd name="T35" fmla="*/ 0 h 2211"/>
              <a:gd name="T36" fmla="*/ 2868 w 2896"/>
              <a:gd name="T37" fmla="*/ 14 h 2211"/>
              <a:gd name="T38" fmla="*/ 2868 w 2896"/>
              <a:gd name="T39" fmla="*/ 1724 h 2211"/>
              <a:gd name="T40" fmla="*/ 1622 w 2896"/>
              <a:gd name="T41" fmla="*/ 2078 h 2211"/>
              <a:gd name="T42" fmla="*/ 1612 w 2896"/>
              <a:gd name="T43" fmla="*/ 2092 h 2211"/>
              <a:gd name="T44" fmla="*/ 1585 w 2896"/>
              <a:gd name="T45" fmla="*/ 2156 h 2211"/>
              <a:gd name="T46" fmla="*/ 1521 w 2896"/>
              <a:gd name="T47" fmla="*/ 2183 h 2211"/>
              <a:gd name="T48" fmla="*/ 1448 w 2896"/>
              <a:gd name="T49" fmla="*/ 2183 h 2211"/>
              <a:gd name="T50" fmla="*/ 1375 w 2896"/>
              <a:gd name="T51" fmla="*/ 2183 h 2211"/>
              <a:gd name="T52" fmla="*/ 1311 w 2896"/>
              <a:gd name="T53" fmla="*/ 2156 h 2211"/>
              <a:gd name="T54" fmla="*/ 1284 w 2896"/>
              <a:gd name="T55" fmla="*/ 2092 h 2211"/>
              <a:gd name="T56" fmla="*/ 1274 w 2896"/>
              <a:gd name="T57" fmla="*/ 2078 h 2211"/>
              <a:gd name="T58" fmla="*/ 28 w 2896"/>
              <a:gd name="T59" fmla="*/ 1724 h 2211"/>
              <a:gd name="T60" fmla="*/ 28 w 2896"/>
              <a:gd name="T61" fmla="*/ 14 h 2211"/>
              <a:gd name="T62" fmla="*/ 14 w 2896"/>
              <a:gd name="T63" fmla="*/ 0 h 2211"/>
              <a:gd name="T64" fmla="*/ 0 w 2896"/>
              <a:gd name="T65" fmla="*/ 1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6" h="2211">
                <a:moveTo>
                  <a:pt x="0" y="14"/>
                </a:moveTo>
                <a:cubicBezTo>
                  <a:pt x="0" y="1734"/>
                  <a:pt x="0" y="1734"/>
                  <a:pt x="0" y="1734"/>
                </a:cubicBezTo>
                <a:cubicBezTo>
                  <a:pt x="0" y="1741"/>
                  <a:pt x="4" y="1746"/>
                  <a:pt x="10" y="1748"/>
                </a:cubicBezTo>
                <a:cubicBezTo>
                  <a:pt x="1266" y="2105"/>
                  <a:pt x="1266" y="2105"/>
                  <a:pt x="1266" y="2105"/>
                </a:cubicBezTo>
                <a:cubicBezTo>
                  <a:pt x="1270" y="2092"/>
                  <a:pt x="1270" y="2092"/>
                  <a:pt x="1270" y="2092"/>
                </a:cubicBezTo>
                <a:cubicBezTo>
                  <a:pt x="1256" y="2092"/>
                  <a:pt x="1256" y="2092"/>
                  <a:pt x="1256" y="2092"/>
                </a:cubicBezTo>
                <a:cubicBezTo>
                  <a:pt x="1256" y="2125"/>
                  <a:pt x="1269" y="2154"/>
                  <a:pt x="1291" y="2176"/>
                </a:cubicBezTo>
                <a:cubicBezTo>
                  <a:pt x="1312" y="2197"/>
                  <a:pt x="1342" y="2211"/>
                  <a:pt x="1375" y="2211"/>
                </a:cubicBezTo>
                <a:cubicBezTo>
                  <a:pt x="1448" y="2211"/>
                  <a:pt x="1448" y="2211"/>
                  <a:pt x="1448" y="2211"/>
                </a:cubicBezTo>
                <a:cubicBezTo>
                  <a:pt x="1521" y="2211"/>
                  <a:pt x="1521" y="2211"/>
                  <a:pt x="1521" y="2211"/>
                </a:cubicBezTo>
                <a:cubicBezTo>
                  <a:pt x="1554" y="2211"/>
                  <a:pt x="1584" y="2197"/>
                  <a:pt x="1605" y="2176"/>
                </a:cubicBezTo>
                <a:cubicBezTo>
                  <a:pt x="1627" y="2154"/>
                  <a:pt x="1640" y="2125"/>
                  <a:pt x="1640" y="2092"/>
                </a:cubicBezTo>
                <a:cubicBezTo>
                  <a:pt x="1626" y="2092"/>
                  <a:pt x="1626" y="2092"/>
                  <a:pt x="1626" y="2092"/>
                </a:cubicBezTo>
                <a:cubicBezTo>
                  <a:pt x="1630" y="2105"/>
                  <a:pt x="1630" y="2105"/>
                  <a:pt x="1630" y="2105"/>
                </a:cubicBezTo>
                <a:cubicBezTo>
                  <a:pt x="2886" y="1748"/>
                  <a:pt x="2886" y="1748"/>
                  <a:pt x="2886" y="1748"/>
                </a:cubicBezTo>
                <a:cubicBezTo>
                  <a:pt x="2892" y="1746"/>
                  <a:pt x="2896" y="1741"/>
                  <a:pt x="2896" y="1734"/>
                </a:cubicBezTo>
                <a:cubicBezTo>
                  <a:pt x="2896" y="14"/>
                  <a:pt x="2896" y="14"/>
                  <a:pt x="2896" y="14"/>
                </a:cubicBezTo>
                <a:cubicBezTo>
                  <a:pt x="2896" y="7"/>
                  <a:pt x="2890" y="0"/>
                  <a:pt x="2882" y="0"/>
                </a:cubicBezTo>
                <a:cubicBezTo>
                  <a:pt x="2874" y="0"/>
                  <a:pt x="2868" y="7"/>
                  <a:pt x="2868" y="14"/>
                </a:cubicBezTo>
                <a:cubicBezTo>
                  <a:pt x="2868" y="1724"/>
                  <a:pt x="2868" y="1724"/>
                  <a:pt x="2868" y="1724"/>
                </a:cubicBezTo>
                <a:cubicBezTo>
                  <a:pt x="1622" y="2078"/>
                  <a:pt x="1622" y="2078"/>
                  <a:pt x="1622" y="2078"/>
                </a:cubicBezTo>
                <a:cubicBezTo>
                  <a:pt x="1616" y="2080"/>
                  <a:pt x="1612" y="2086"/>
                  <a:pt x="1612" y="2092"/>
                </a:cubicBezTo>
                <a:cubicBezTo>
                  <a:pt x="1612" y="2117"/>
                  <a:pt x="1602" y="2140"/>
                  <a:pt x="1585" y="2156"/>
                </a:cubicBezTo>
                <a:cubicBezTo>
                  <a:pt x="1569" y="2173"/>
                  <a:pt x="1546" y="2183"/>
                  <a:pt x="1521" y="2183"/>
                </a:cubicBezTo>
                <a:cubicBezTo>
                  <a:pt x="1448" y="2183"/>
                  <a:pt x="1448" y="2183"/>
                  <a:pt x="1448" y="2183"/>
                </a:cubicBezTo>
                <a:cubicBezTo>
                  <a:pt x="1375" y="2183"/>
                  <a:pt x="1375" y="2183"/>
                  <a:pt x="1375" y="2183"/>
                </a:cubicBezTo>
                <a:cubicBezTo>
                  <a:pt x="1350" y="2183"/>
                  <a:pt x="1327" y="2173"/>
                  <a:pt x="1311" y="2156"/>
                </a:cubicBezTo>
                <a:cubicBezTo>
                  <a:pt x="1294" y="2140"/>
                  <a:pt x="1284" y="2117"/>
                  <a:pt x="1284" y="2092"/>
                </a:cubicBezTo>
                <a:cubicBezTo>
                  <a:pt x="1284" y="2086"/>
                  <a:pt x="1280" y="2080"/>
                  <a:pt x="1274" y="2078"/>
                </a:cubicBezTo>
                <a:cubicBezTo>
                  <a:pt x="28" y="1724"/>
                  <a:pt x="28" y="1724"/>
                  <a:pt x="28" y="1724"/>
                </a:cubicBezTo>
                <a:cubicBezTo>
                  <a:pt x="28" y="14"/>
                  <a:pt x="28" y="14"/>
                  <a:pt x="28" y="14"/>
                </a:cubicBezTo>
                <a:cubicBezTo>
                  <a:pt x="28" y="7"/>
                  <a:pt x="22" y="0"/>
                  <a:pt x="14" y="0"/>
                </a:cubicBezTo>
                <a:cubicBezTo>
                  <a:pt x="7" y="0"/>
                  <a:pt x="0" y="7"/>
                  <a:pt x="0" y="14"/>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 name="îsliďè"/>
          <p:cNvSpPr/>
          <p:nvPr/>
        </p:nvSpPr>
        <p:spPr bwMode="auto">
          <a:xfrm>
            <a:off x="750719" y="5359299"/>
            <a:ext cx="1106896" cy="333689"/>
          </a:xfrm>
          <a:custGeom>
            <a:avLst/>
            <a:gdLst>
              <a:gd name="T0" fmla="*/ 6 w 665"/>
              <a:gd name="T1" fmla="*/ 14 h 200"/>
              <a:gd name="T2" fmla="*/ 655 w 665"/>
              <a:gd name="T3" fmla="*/ 199 h 200"/>
              <a:gd name="T4" fmla="*/ 664 w 665"/>
              <a:gd name="T5" fmla="*/ 194 h 200"/>
              <a:gd name="T6" fmla="*/ 659 w 665"/>
              <a:gd name="T7" fmla="*/ 186 h 200"/>
              <a:gd name="T8" fmla="*/ 10 w 665"/>
              <a:gd name="T9" fmla="*/ 1 h 200"/>
              <a:gd name="T10" fmla="*/ 2 w 665"/>
              <a:gd name="T11" fmla="*/ 6 h 200"/>
              <a:gd name="T12" fmla="*/ 6 w 665"/>
              <a:gd name="T13" fmla="*/ 14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 y="14"/>
                </a:moveTo>
                <a:cubicBezTo>
                  <a:pt x="655" y="199"/>
                  <a:pt x="655" y="199"/>
                  <a:pt x="655" y="199"/>
                </a:cubicBezTo>
                <a:cubicBezTo>
                  <a:pt x="659" y="200"/>
                  <a:pt x="663" y="198"/>
                  <a:pt x="664" y="194"/>
                </a:cubicBezTo>
                <a:cubicBezTo>
                  <a:pt x="665" y="191"/>
                  <a:pt x="663" y="187"/>
                  <a:pt x="659" y="186"/>
                </a:cubicBezTo>
                <a:cubicBezTo>
                  <a:pt x="10" y="1"/>
                  <a:pt x="10" y="1"/>
                  <a:pt x="10" y="1"/>
                </a:cubicBezTo>
                <a:cubicBezTo>
                  <a:pt x="7" y="0"/>
                  <a:pt x="3" y="2"/>
                  <a:pt x="2" y="6"/>
                </a:cubicBezTo>
                <a:cubicBezTo>
                  <a:pt x="0" y="10"/>
                  <a:pt x="3" y="13"/>
                  <a:pt x="6" y="14"/>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 name="îśľïḍê"/>
          <p:cNvSpPr/>
          <p:nvPr/>
        </p:nvSpPr>
        <p:spPr bwMode="auto">
          <a:xfrm>
            <a:off x="4445051" y="5359299"/>
            <a:ext cx="1106896" cy="333689"/>
          </a:xfrm>
          <a:custGeom>
            <a:avLst/>
            <a:gdLst>
              <a:gd name="T0" fmla="*/ 655 w 665"/>
              <a:gd name="T1" fmla="*/ 1 h 200"/>
              <a:gd name="T2" fmla="*/ 6 w 665"/>
              <a:gd name="T3" fmla="*/ 186 h 200"/>
              <a:gd name="T4" fmla="*/ 1 w 665"/>
              <a:gd name="T5" fmla="*/ 194 h 200"/>
              <a:gd name="T6" fmla="*/ 10 w 665"/>
              <a:gd name="T7" fmla="*/ 199 h 200"/>
              <a:gd name="T8" fmla="*/ 659 w 665"/>
              <a:gd name="T9" fmla="*/ 14 h 200"/>
              <a:gd name="T10" fmla="*/ 664 w 665"/>
              <a:gd name="T11" fmla="*/ 6 h 200"/>
              <a:gd name="T12" fmla="*/ 655 w 665"/>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55" y="1"/>
                </a:moveTo>
                <a:cubicBezTo>
                  <a:pt x="6" y="186"/>
                  <a:pt x="6" y="186"/>
                  <a:pt x="6" y="186"/>
                </a:cubicBezTo>
                <a:cubicBezTo>
                  <a:pt x="3" y="187"/>
                  <a:pt x="0" y="191"/>
                  <a:pt x="1" y="194"/>
                </a:cubicBezTo>
                <a:cubicBezTo>
                  <a:pt x="2" y="198"/>
                  <a:pt x="6" y="200"/>
                  <a:pt x="10" y="199"/>
                </a:cubicBezTo>
                <a:cubicBezTo>
                  <a:pt x="659" y="14"/>
                  <a:pt x="659" y="14"/>
                  <a:pt x="659" y="14"/>
                </a:cubicBezTo>
                <a:cubicBezTo>
                  <a:pt x="663" y="13"/>
                  <a:pt x="665" y="10"/>
                  <a:pt x="664" y="6"/>
                </a:cubicBezTo>
                <a:cubicBezTo>
                  <a:pt x="663" y="2"/>
                  <a:pt x="659" y="0"/>
                  <a:pt x="655" y="1"/>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 name="isliḋè"/>
          <p:cNvSpPr/>
          <p:nvPr/>
        </p:nvSpPr>
        <p:spPr bwMode="auto">
          <a:xfrm>
            <a:off x="3436426" y="2715708"/>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 name="ïṡľîḍê"/>
          <p:cNvSpPr/>
          <p:nvPr/>
        </p:nvSpPr>
        <p:spPr bwMode="auto">
          <a:xfrm>
            <a:off x="2843562" y="2715708"/>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 name="í$ḷîḑé"/>
          <p:cNvSpPr/>
          <p:nvPr/>
        </p:nvSpPr>
        <p:spPr bwMode="auto">
          <a:xfrm>
            <a:off x="1171880" y="1541859"/>
            <a:ext cx="1992413" cy="1127414"/>
          </a:xfrm>
          <a:custGeom>
            <a:avLst/>
            <a:gdLst>
              <a:gd name="T0" fmla="*/ 248 w 1197"/>
              <a:gd name="T1" fmla="*/ 280 h 677"/>
              <a:gd name="T2" fmla="*/ 248 w 1197"/>
              <a:gd name="T3" fmla="*/ 21 h 677"/>
              <a:gd name="T4" fmla="*/ 1133 w 1197"/>
              <a:gd name="T5" fmla="*/ 639 h 677"/>
              <a:gd name="T6" fmla="*/ 10 w 1197"/>
              <a:gd name="T7" fmla="*/ 177 h 677"/>
              <a:gd name="T8" fmla="*/ 3 w 1197"/>
              <a:gd name="T9" fmla="*/ 178 h 677"/>
              <a:gd name="T10" fmla="*/ 0 w 1197"/>
              <a:gd name="T11" fmla="*/ 183 h 677"/>
              <a:gd name="T12" fmla="*/ 0 w 1197"/>
              <a:gd name="T13" fmla="*/ 363 h 677"/>
              <a:gd name="T14" fmla="*/ 7 w 1197"/>
              <a:gd name="T15" fmla="*/ 370 h 677"/>
              <a:gd name="T16" fmla="*/ 14 w 1197"/>
              <a:gd name="T17" fmla="*/ 363 h 677"/>
              <a:gd name="T18" fmla="*/ 14 w 1197"/>
              <a:gd name="T19" fmla="*/ 194 h 677"/>
              <a:gd name="T20" fmla="*/ 1186 w 1197"/>
              <a:gd name="T21" fmla="*/ 676 h 677"/>
              <a:gd name="T22" fmla="*/ 1195 w 1197"/>
              <a:gd name="T23" fmla="*/ 673 h 677"/>
              <a:gd name="T24" fmla="*/ 1193 w 1197"/>
              <a:gd name="T25" fmla="*/ 663 h 677"/>
              <a:gd name="T26" fmla="*/ 245 w 1197"/>
              <a:gd name="T27" fmla="*/ 1 h 677"/>
              <a:gd name="T28" fmla="*/ 238 w 1197"/>
              <a:gd name="T29" fmla="*/ 1 h 677"/>
              <a:gd name="T30" fmla="*/ 234 w 1197"/>
              <a:gd name="T31" fmla="*/ 7 h 677"/>
              <a:gd name="T32" fmla="*/ 234 w 1197"/>
              <a:gd name="T33" fmla="*/ 280 h 677"/>
              <a:gd name="T34" fmla="*/ 241 w 1197"/>
              <a:gd name="T35" fmla="*/ 287 h 677"/>
              <a:gd name="T36" fmla="*/ 248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248" y="280"/>
                </a:moveTo>
                <a:cubicBezTo>
                  <a:pt x="248" y="21"/>
                  <a:pt x="248" y="21"/>
                  <a:pt x="248" y="21"/>
                </a:cubicBezTo>
                <a:cubicBezTo>
                  <a:pt x="1133" y="639"/>
                  <a:pt x="1133" y="639"/>
                  <a:pt x="1133" y="639"/>
                </a:cubicBezTo>
                <a:cubicBezTo>
                  <a:pt x="10" y="177"/>
                  <a:pt x="10" y="177"/>
                  <a:pt x="10" y="177"/>
                </a:cubicBezTo>
                <a:cubicBezTo>
                  <a:pt x="7" y="176"/>
                  <a:pt x="5" y="176"/>
                  <a:pt x="3" y="178"/>
                </a:cubicBezTo>
                <a:cubicBezTo>
                  <a:pt x="1" y="179"/>
                  <a:pt x="0" y="181"/>
                  <a:pt x="0" y="183"/>
                </a:cubicBezTo>
                <a:cubicBezTo>
                  <a:pt x="0" y="363"/>
                  <a:pt x="0" y="363"/>
                  <a:pt x="0" y="363"/>
                </a:cubicBezTo>
                <a:cubicBezTo>
                  <a:pt x="0" y="367"/>
                  <a:pt x="3" y="370"/>
                  <a:pt x="7" y="370"/>
                </a:cubicBezTo>
                <a:cubicBezTo>
                  <a:pt x="11" y="370"/>
                  <a:pt x="14" y="367"/>
                  <a:pt x="14" y="363"/>
                </a:cubicBezTo>
                <a:cubicBezTo>
                  <a:pt x="14" y="194"/>
                  <a:pt x="14" y="194"/>
                  <a:pt x="14" y="194"/>
                </a:cubicBezTo>
                <a:cubicBezTo>
                  <a:pt x="1186" y="676"/>
                  <a:pt x="1186" y="676"/>
                  <a:pt x="1186" y="676"/>
                </a:cubicBezTo>
                <a:cubicBezTo>
                  <a:pt x="1190" y="677"/>
                  <a:pt x="1194" y="676"/>
                  <a:pt x="1195" y="673"/>
                </a:cubicBezTo>
                <a:cubicBezTo>
                  <a:pt x="1197" y="669"/>
                  <a:pt x="1196" y="666"/>
                  <a:pt x="1193" y="663"/>
                </a:cubicBezTo>
                <a:cubicBezTo>
                  <a:pt x="245" y="1"/>
                  <a:pt x="245" y="1"/>
                  <a:pt x="245" y="1"/>
                </a:cubicBezTo>
                <a:cubicBezTo>
                  <a:pt x="243" y="0"/>
                  <a:pt x="240" y="0"/>
                  <a:pt x="238" y="1"/>
                </a:cubicBezTo>
                <a:cubicBezTo>
                  <a:pt x="236" y="2"/>
                  <a:pt x="234" y="5"/>
                  <a:pt x="234" y="7"/>
                </a:cubicBezTo>
                <a:cubicBezTo>
                  <a:pt x="234" y="280"/>
                  <a:pt x="234" y="280"/>
                  <a:pt x="234" y="280"/>
                </a:cubicBezTo>
                <a:cubicBezTo>
                  <a:pt x="234" y="284"/>
                  <a:pt x="237" y="287"/>
                  <a:pt x="241" y="287"/>
                </a:cubicBezTo>
                <a:cubicBezTo>
                  <a:pt x="245" y="287"/>
                  <a:pt x="248" y="284"/>
                  <a:pt x="248" y="280"/>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 name="îṥľïḋê"/>
          <p:cNvSpPr/>
          <p:nvPr/>
        </p:nvSpPr>
        <p:spPr bwMode="auto">
          <a:xfrm>
            <a:off x="1928888" y="1314000"/>
            <a:ext cx="1235404" cy="1355273"/>
          </a:xfrm>
          <a:custGeom>
            <a:avLst/>
            <a:gdLst>
              <a:gd name="T0" fmla="*/ 14 w 742"/>
              <a:gd name="T1" fmla="*/ 295 h 814"/>
              <a:gd name="T2" fmla="*/ 10 w 742"/>
              <a:gd name="T3" fmla="*/ 299 h 814"/>
              <a:gd name="T4" fmla="*/ 16 w 742"/>
              <a:gd name="T5" fmla="*/ 297 h 814"/>
              <a:gd name="T6" fmla="*/ 14 w 742"/>
              <a:gd name="T7" fmla="*/ 295 h 814"/>
              <a:gd name="T8" fmla="*/ 10 w 742"/>
              <a:gd name="T9" fmla="*/ 299 h 814"/>
              <a:gd name="T10" fmla="*/ 16 w 742"/>
              <a:gd name="T11" fmla="*/ 297 h 814"/>
              <a:gd name="T12" fmla="*/ 12 w 742"/>
              <a:gd name="T13" fmla="*/ 299 h 814"/>
              <a:gd name="T14" fmla="*/ 16 w 742"/>
              <a:gd name="T15" fmla="*/ 298 h 814"/>
              <a:gd name="T16" fmla="*/ 16 w 742"/>
              <a:gd name="T17" fmla="*/ 297 h 814"/>
              <a:gd name="T18" fmla="*/ 12 w 742"/>
              <a:gd name="T19" fmla="*/ 299 h 814"/>
              <a:gd name="T20" fmla="*/ 16 w 742"/>
              <a:gd name="T21" fmla="*/ 298 h 814"/>
              <a:gd name="T22" fmla="*/ 15 w 742"/>
              <a:gd name="T23" fmla="*/ 298 h 814"/>
              <a:gd name="T24" fmla="*/ 16 w 742"/>
              <a:gd name="T25" fmla="*/ 298 h 814"/>
              <a:gd name="T26" fmla="*/ 16 w 742"/>
              <a:gd name="T27" fmla="*/ 298 h 814"/>
              <a:gd name="T28" fmla="*/ 15 w 742"/>
              <a:gd name="T29" fmla="*/ 298 h 814"/>
              <a:gd name="T30" fmla="*/ 16 w 742"/>
              <a:gd name="T31" fmla="*/ 298 h 814"/>
              <a:gd name="T32" fmla="*/ 16 w 742"/>
              <a:gd name="T33" fmla="*/ 295 h 814"/>
              <a:gd name="T34" fmla="*/ 15 w 742"/>
              <a:gd name="T35" fmla="*/ 268 h 814"/>
              <a:gd name="T36" fmla="*/ 14 w 742"/>
              <a:gd name="T37" fmla="*/ 222 h 814"/>
              <a:gd name="T38" fmla="*/ 15 w 742"/>
              <a:gd name="T39" fmla="*/ 82 h 814"/>
              <a:gd name="T40" fmla="*/ 16 w 742"/>
              <a:gd name="T41" fmla="*/ 29 h 814"/>
              <a:gd name="T42" fmla="*/ 16 w 742"/>
              <a:gd name="T43" fmla="*/ 8 h 814"/>
              <a:gd name="T44" fmla="*/ 9 w 742"/>
              <a:gd name="T45" fmla="*/ 7 h 814"/>
              <a:gd name="T46" fmla="*/ 4 w 742"/>
              <a:gd name="T47" fmla="*/ 12 h 814"/>
              <a:gd name="T48" fmla="*/ 729 w 742"/>
              <a:gd name="T49" fmla="*/ 811 h 814"/>
              <a:gd name="T50" fmla="*/ 739 w 742"/>
              <a:gd name="T51" fmla="*/ 811 h 814"/>
              <a:gd name="T52" fmla="*/ 739 w 742"/>
              <a:gd name="T53" fmla="*/ 802 h 814"/>
              <a:gd name="T54" fmla="*/ 14 w 742"/>
              <a:gd name="T55" fmla="*/ 3 h 814"/>
              <a:gd name="T56" fmla="*/ 7 w 742"/>
              <a:gd name="T57" fmla="*/ 1 h 814"/>
              <a:gd name="T58" fmla="*/ 2 w 742"/>
              <a:gd name="T59" fmla="*/ 7 h 814"/>
              <a:gd name="T60" fmla="*/ 0 w 742"/>
              <a:gd name="T61" fmla="*/ 222 h 814"/>
              <a:gd name="T62" fmla="*/ 1 w 742"/>
              <a:gd name="T63" fmla="*/ 277 h 814"/>
              <a:gd name="T64" fmla="*/ 1 w 742"/>
              <a:gd name="T65" fmla="*/ 294 h 814"/>
              <a:gd name="T66" fmla="*/ 2 w 742"/>
              <a:gd name="T67" fmla="*/ 299 h 814"/>
              <a:gd name="T68" fmla="*/ 2 w 742"/>
              <a:gd name="T69" fmla="*/ 301 h 814"/>
              <a:gd name="T70" fmla="*/ 3 w 742"/>
              <a:gd name="T71" fmla="*/ 302 h 814"/>
              <a:gd name="T72" fmla="*/ 4 w 742"/>
              <a:gd name="T73" fmla="*/ 305 h 814"/>
              <a:gd name="T74" fmla="*/ 14 w 742"/>
              <a:gd name="T75" fmla="*/ 305 h 814"/>
              <a:gd name="T76" fmla="*/ 14 w 742"/>
              <a:gd name="T77" fmla="*/ 29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2" h="814">
                <a:moveTo>
                  <a:pt x="14" y="295"/>
                </a:moveTo>
                <a:cubicBezTo>
                  <a:pt x="10" y="299"/>
                  <a:pt x="10" y="299"/>
                  <a:pt x="10" y="299"/>
                </a:cubicBezTo>
                <a:cubicBezTo>
                  <a:pt x="16" y="297"/>
                  <a:pt x="16" y="297"/>
                  <a:pt x="16" y="297"/>
                </a:cubicBezTo>
                <a:cubicBezTo>
                  <a:pt x="15" y="297"/>
                  <a:pt x="15" y="296"/>
                  <a:pt x="14" y="295"/>
                </a:cubicBezTo>
                <a:cubicBezTo>
                  <a:pt x="10" y="299"/>
                  <a:pt x="10" y="299"/>
                  <a:pt x="10" y="299"/>
                </a:cubicBezTo>
                <a:cubicBezTo>
                  <a:pt x="16" y="297"/>
                  <a:pt x="16" y="297"/>
                  <a:pt x="16" y="297"/>
                </a:cubicBezTo>
                <a:cubicBezTo>
                  <a:pt x="12" y="299"/>
                  <a:pt x="12" y="299"/>
                  <a:pt x="12" y="299"/>
                </a:cubicBezTo>
                <a:cubicBezTo>
                  <a:pt x="16" y="298"/>
                  <a:pt x="16" y="298"/>
                  <a:pt x="16" y="298"/>
                </a:cubicBezTo>
                <a:cubicBezTo>
                  <a:pt x="16" y="297"/>
                  <a:pt x="16" y="297"/>
                  <a:pt x="16" y="297"/>
                </a:cubicBezTo>
                <a:cubicBezTo>
                  <a:pt x="12" y="299"/>
                  <a:pt x="12" y="299"/>
                  <a:pt x="12" y="299"/>
                </a:cubicBezTo>
                <a:cubicBezTo>
                  <a:pt x="16" y="298"/>
                  <a:pt x="16" y="298"/>
                  <a:pt x="16" y="298"/>
                </a:cubicBezTo>
                <a:cubicBezTo>
                  <a:pt x="15" y="298"/>
                  <a:pt x="15" y="298"/>
                  <a:pt x="15" y="298"/>
                </a:cubicBezTo>
                <a:cubicBezTo>
                  <a:pt x="16" y="298"/>
                  <a:pt x="16" y="298"/>
                  <a:pt x="16" y="298"/>
                </a:cubicBezTo>
                <a:cubicBezTo>
                  <a:pt x="16" y="298"/>
                  <a:pt x="16" y="298"/>
                  <a:pt x="16" y="298"/>
                </a:cubicBezTo>
                <a:cubicBezTo>
                  <a:pt x="15" y="298"/>
                  <a:pt x="15" y="298"/>
                  <a:pt x="15" y="298"/>
                </a:cubicBezTo>
                <a:cubicBezTo>
                  <a:pt x="16" y="298"/>
                  <a:pt x="16" y="298"/>
                  <a:pt x="16" y="298"/>
                </a:cubicBezTo>
                <a:cubicBezTo>
                  <a:pt x="16" y="297"/>
                  <a:pt x="16" y="297"/>
                  <a:pt x="16" y="295"/>
                </a:cubicBezTo>
                <a:cubicBezTo>
                  <a:pt x="15" y="290"/>
                  <a:pt x="15" y="281"/>
                  <a:pt x="15" y="268"/>
                </a:cubicBezTo>
                <a:cubicBezTo>
                  <a:pt x="14" y="255"/>
                  <a:pt x="14" y="240"/>
                  <a:pt x="14" y="222"/>
                </a:cubicBezTo>
                <a:cubicBezTo>
                  <a:pt x="14" y="179"/>
                  <a:pt x="15" y="125"/>
                  <a:pt x="15" y="82"/>
                </a:cubicBezTo>
                <a:cubicBezTo>
                  <a:pt x="16" y="61"/>
                  <a:pt x="16" y="42"/>
                  <a:pt x="16" y="29"/>
                </a:cubicBezTo>
                <a:cubicBezTo>
                  <a:pt x="16" y="16"/>
                  <a:pt x="16" y="8"/>
                  <a:pt x="16" y="8"/>
                </a:cubicBezTo>
                <a:cubicBezTo>
                  <a:pt x="9" y="7"/>
                  <a:pt x="9" y="7"/>
                  <a:pt x="9" y="7"/>
                </a:cubicBezTo>
                <a:cubicBezTo>
                  <a:pt x="4" y="12"/>
                  <a:pt x="4" y="12"/>
                  <a:pt x="4" y="12"/>
                </a:cubicBezTo>
                <a:cubicBezTo>
                  <a:pt x="729" y="811"/>
                  <a:pt x="729" y="811"/>
                  <a:pt x="729" y="811"/>
                </a:cubicBezTo>
                <a:cubicBezTo>
                  <a:pt x="732" y="814"/>
                  <a:pt x="736" y="814"/>
                  <a:pt x="739" y="811"/>
                </a:cubicBezTo>
                <a:cubicBezTo>
                  <a:pt x="742" y="809"/>
                  <a:pt x="742" y="804"/>
                  <a:pt x="739" y="802"/>
                </a:cubicBezTo>
                <a:cubicBezTo>
                  <a:pt x="14" y="3"/>
                  <a:pt x="14" y="3"/>
                  <a:pt x="14" y="3"/>
                </a:cubicBezTo>
                <a:cubicBezTo>
                  <a:pt x="13" y="1"/>
                  <a:pt x="9" y="0"/>
                  <a:pt x="7" y="1"/>
                </a:cubicBezTo>
                <a:cubicBezTo>
                  <a:pt x="4" y="2"/>
                  <a:pt x="2" y="4"/>
                  <a:pt x="2" y="7"/>
                </a:cubicBezTo>
                <a:cubicBezTo>
                  <a:pt x="2" y="7"/>
                  <a:pt x="0" y="135"/>
                  <a:pt x="0" y="222"/>
                </a:cubicBezTo>
                <a:cubicBezTo>
                  <a:pt x="0" y="244"/>
                  <a:pt x="0" y="263"/>
                  <a:pt x="1" y="277"/>
                </a:cubicBezTo>
                <a:cubicBezTo>
                  <a:pt x="1" y="284"/>
                  <a:pt x="1" y="290"/>
                  <a:pt x="1" y="294"/>
                </a:cubicBezTo>
                <a:cubicBezTo>
                  <a:pt x="1" y="296"/>
                  <a:pt x="2" y="297"/>
                  <a:pt x="2" y="299"/>
                </a:cubicBezTo>
                <a:cubicBezTo>
                  <a:pt x="2" y="300"/>
                  <a:pt x="2" y="300"/>
                  <a:pt x="2" y="301"/>
                </a:cubicBezTo>
                <a:cubicBezTo>
                  <a:pt x="2" y="301"/>
                  <a:pt x="2" y="302"/>
                  <a:pt x="3" y="302"/>
                </a:cubicBezTo>
                <a:cubicBezTo>
                  <a:pt x="3" y="303"/>
                  <a:pt x="3" y="304"/>
                  <a:pt x="4" y="305"/>
                </a:cubicBezTo>
                <a:cubicBezTo>
                  <a:pt x="7" y="308"/>
                  <a:pt x="12" y="308"/>
                  <a:pt x="14" y="305"/>
                </a:cubicBezTo>
                <a:cubicBezTo>
                  <a:pt x="17" y="302"/>
                  <a:pt x="17" y="298"/>
                  <a:pt x="14" y="295"/>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 name="íS1iḋê"/>
          <p:cNvSpPr/>
          <p:nvPr/>
        </p:nvSpPr>
        <p:spPr bwMode="auto">
          <a:xfrm>
            <a:off x="3138374" y="1541859"/>
            <a:ext cx="1992413" cy="1127414"/>
          </a:xfrm>
          <a:custGeom>
            <a:avLst/>
            <a:gdLst>
              <a:gd name="T0" fmla="*/ 963 w 1197"/>
              <a:gd name="T1" fmla="*/ 280 h 677"/>
              <a:gd name="T2" fmla="*/ 963 w 1197"/>
              <a:gd name="T3" fmla="*/ 7 h 677"/>
              <a:gd name="T4" fmla="*/ 959 w 1197"/>
              <a:gd name="T5" fmla="*/ 1 h 677"/>
              <a:gd name="T6" fmla="*/ 952 w 1197"/>
              <a:gd name="T7" fmla="*/ 1 h 677"/>
              <a:gd name="T8" fmla="*/ 4 w 1197"/>
              <a:gd name="T9" fmla="*/ 663 h 677"/>
              <a:gd name="T10" fmla="*/ 2 w 1197"/>
              <a:gd name="T11" fmla="*/ 673 h 677"/>
              <a:gd name="T12" fmla="*/ 11 w 1197"/>
              <a:gd name="T13" fmla="*/ 676 h 677"/>
              <a:gd name="T14" fmla="*/ 1183 w 1197"/>
              <a:gd name="T15" fmla="*/ 194 h 677"/>
              <a:gd name="T16" fmla="*/ 1183 w 1197"/>
              <a:gd name="T17" fmla="*/ 363 h 677"/>
              <a:gd name="T18" fmla="*/ 1190 w 1197"/>
              <a:gd name="T19" fmla="*/ 370 h 677"/>
              <a:gd name="T20" fmla="*/ 1197 w 1197"/>
              <a:gd name="T21" fmla="*/ 363 h 677"/>
              <a:gd name="T22" fmla="*/ 1197 w 1197"/>
              <a:gd name="T23" fmla="*/ 183 h 677"/>
              <a:gd name="T24" fmla="*/ 1194 w 1197"/>
              <a:gd name="T25" fmla="*/ 178 h 677"/>
              <a:gd name="T26" fmla="*/ 1188 w 1197"/>
              <a:gd name="T27" fmla="*/ 177 h 677"/>
              <a:gd name="T28" fmla="*/ 64 w 1197"/>
              <a:gd name="T29" fmla="*/ 639 h 677"/>
              <a:gd name="T30" fmla="*/ 949 w 1197"/>
              <a:gd name="T31" fmla="*/ 21 h 677"/>
              <a:gd name="T32" fmla="*/ 949 w 1197"/>
              <a:gd name="T33" fmla="*/ 280 h 677"/>
              <a:gd name="T34" fmla="*/ 956 w 1197"/>
              <a:gd name="T35" fmla="*/ 287 h 677"/>
              <a:gd name="T36" fmla="*/ 963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963" y="280"/>
                </a:moveTo>
                <a:cubicBezTo>
                  <a:pt x="963" y="7"/>
                  <a:pt x="963" y="7"/>
                  <a:pt x="963" y="7"/>
                </a:cubicBezTo>
                <a:cubicBezTo>
                  <a:pt x="963" y="5"/>
                  <a:pt x="962" y="2"/>
                  <a:pt x="959" y="1"/>
                </a:cubicBezTo>
                <a:cubicBezTo>
                  <a:pt x="957" y="0"/>
                  <a:pt x="954" y="0"/>
                  <a:pt x="952" y="1"/>
                </a:cubicBezTo>
                <a:cubicBezTo>
                  <a:pt x="4" y="663"/>
                  <a:pt x="4" y="663"/>
                  <a:pt x="4" y="663"/>
                </a:cubicBezTo>
                <a:cubicBezTo>
                  <a:pt x="1" y="666"/>
                  <a:pt x="0" y="669"/>
                  <a:pt x="2" y="673"/>
                </a:cubicBezTo>
                <a:cubicBezTo>
                  <a:pt x="4" y="676"/>
                  <a:pt x="7" y="677"/>
                  <a:pt x="11" y="676"/>
                </a:cubicBezTo>
                <a:cubicBezTo>
                  <a:pt x="1183" y="194"/>
                  <a:pt x="1183" y="194"/>
                  <a:pt x="1183" y="194"/>
                </a:cubicBezTo>
                <a:cubicBezTo>
                  <a:pt x="1183" y="363"/>
                  <a:pt x="1183" y="363"/>
                  <a:pt x="1183" y="363"/>
                </a:cubicBezTo>
                <a:cubicBezTo>
                  <a:pt x="1183" y="367"/>
                  <a:pt x="1186" y="370"/>
                  <a:pt x="1190" y="370"/>
                </a:cubicBezTo>
                <a:cubicBezTo>
                  <a:pt x="1194" y="370"/>
                  <a:pt x="1197" y="367"/>
                  <a:pt x="1197" y="363"/>
                </a:cubicBezTo>
                <a:cubicBezTo>
                  <a:pt x="1197" y="183"/>
                  <a:pt x="1197" y="183"/>
                  <a:pt x="1197" y="183"/>
                </a:cubicBezTo>
                <a:cubicBezTo>
                  <a:pt x="1197" y="181"/>
                  <a:pt x="1196" y="179"/>
                  <a:pt x="1194" y="178"/>
                </a:cubicBezTo>
                <a:cubicBezTo>
                  <a:pt x="1192" y="176"/>
                  <a:pt x="1190" y="176"/>
                  <a:pt x="1188" y="177"/>
                </a:cubicBezTo>
                <a:cubicBezTo>
                  <a:pt x="64" y="639"/>
                  <a:pt x="64" y="639"/>
                  <a:pt x="64" y="639"/>
                </a:cubicBezTo>
                <a:cubicBezTo>
                  <a:pt x="949" y="21"/>
                  <a:pt x="949" y="21"/>
                  <a:pt x="949" y="21"/>
                </a:cubicBezTo>
                <a:cubicBezTo>
                  <a:pt x="949" y="280"/>
                  <a:pt x="949" y="280"/>
                  <a:pt x="949" y="280"/>
                </a:cubicBezTo>
                <a:cubicBezTo>
                  <a:pt x="949" y="284"/>
                  <a:pt x="952" y="287"/>
                  <a:pt x="956" y="287"/>
                </a:cubicBezTo>
                <a:cubicBezTo>
                  <a:pt x="960" y="287"/>
                  <a:pt x="963" y="284"/>
                  <a:pt x="963" y="280"/>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 name="îslíďe"/>
          <p:cNvSpPr/>
          <p:nvPr/>
        </p:nvSpPr>
        <p:spPr bwMode="auto">
          <a:xfrm>
            <a:off x="3138374" y="1314000"/>
            <a:ext cx="1235404" cy="1355273"/>
          </a:xfrm>
          <a:custGeom>
            <a:avLst/>
            <a:gdLst>
              <a:gd name="T0" fmla="*/ 738 w 742"/>
              <a:gd name="T1" fmla="*/ 305 h 814"/>
              <a:gd name="T2" fmla="*/ 740 w 742"/>
              <a:gd name="T3" fmla="*/ 302 h 814"/>
              <a:gd name="T4" fmla="*/ 740 w 742"/>
              <a:gd name="T5" fmla="*/ 300 h 814"/>
              <a:gd name="T6" fmla="*/ 741 w 742"/>
              <a:gd name="T7" fmla="*/ 296 h 814"/>
              <a:gd name="T8" fmla="*/ 742 w 742"/>
              <a:gd name="T9" fmla="*/ 268 h 814"/>
              <a:gd name="T10" fmla="*/ 742 w 742"/>
              <a:gd name="T11" fmla="*/ 222 h 814"/>
              <a:gd name="T12" fmla="*/ 740 w 742"/>
              <a:gd name="T13" fmla="*/ 7 h 814"/>
              <a:gd name="T14" fmla="*/ 735 w 742"/>
              <a:gd name="T15" fmla="*/ 1 h 814"/>
              <a:gd name="T16" fmla="*/ 728 w 742"/>
              <a:gd name="T17" fmla="*/ 3 h 814"/>
              <a:gd name="T18" fmla="*/ 3 w 742"/>
              <a:gd name="T19" fmla="*/ 802 h 814"/>
              <a:gd name="T20" fmla="*/ 3 w 742"/>
              <a:gd name="T21" fmla="*/ 811 h 814"/>
              <a:gd name="T22" fmla="*/ 13 w 742"/>
              <a:gd name="T23" fmla="*/ 811 h 814"/>
              <a:gd name="T24" fmla="*/ 738 w 742"/>
              <a:gd name="T25" fmla="*/ 12 h 814"/>
              <a:gd name="T26" fmla="*/ 733 w 742"/>
              <a:gd name="T27" fmla="*/ 7 h 814"/>
              <a:gd name="T28" fmla="*/ 726 w 742"/>
              <a:gd name="T29" fmla="*/ 8 h 814"/>
              <a:gd name="T30" fmla="*/ 726 w 742"/>
              <a:gd name="T31" fmla="*/ 29 h 814"/>
              <a:gd name="T32" fmla="*/ 728 w 742"/>
              <a:gd name="T33" fmla="*/ 222 h 814"/>
              <a:gd name="T34" fmla="*/ 727 w 742"/>
              <a:gd name="T35" fmla="*/ 277 h 814"/>
              <a:gd name="T36" fmla="*/ 727 w 742"/>
              <a:gd name="T37" fmla="*/ 293 h 814"/>
              <a:gd name="T38" fmla="*/ 727 w 742"/>
              <a:gd name="T39" fmla="*/ 297 h 814"/>
              <a:gd name="T40" fmla="*/ 726 w 742"/>
              <a:gd name="T41" fmla="*/ 298 h 814"/>
              <a:gd name="T42" fmla="*/ 726 w 742"/>
              <a:gd name="T43" fmla="*/ 298 h 814"/>
              <a:gd name="T44" fmla="*/ 730 w 742"/>
              <a:gd name="T45" fmla="*/ 298 h 814"/>
              <a:gd name="T46" fmla="*/ 727 w 742"/>
              <a:gd name="T47" fmla="*/ 297 h 814"/>
              <a:gd name="T48" fmla="*/ 726 w 742"/>
              <a:gd name="T49" fmla="*/ 298 h 814"/>
              <a:gd name="T50" fmla="*/ 730 w 742"/>
              <a:gd name="T51" fmla="*/ 298 h 814"/>
              <a:gd name="T52" fmla="*/ 727 w 742"/>
              <a:gd name="T53" fmla="*/ 297 h 814"/>
              <a:gd name="T54" fmla="*/ 732 w 742"/>
              <a:gd name="T55" fmla="*/ 299 h 814"/>
              <a:gd name="T56" fmla="*/ 728 w 742"/>
              <a:gd name="T57" fmla="*/ 295 h 814"/>
              <a:gd name="T58" fmla="*/ 727 w 742"/>
              <a:gd name="T59" fmla="*/ 297 h 814"/>
              <a:gd name="T60" fmla="*/ 732 w 742"/>
              <a:gd name="T61" fmla="*/ 299 h 814"/>
              <a:gd name="T62" fmla="*/ 728 w 742"/>
              <a:gd name="T63" fmla="*/ 295 h 814"/>
              <a:gd name="T64" fmla="*/ 728 w 742"/>
              <a:gd name="T65" fmla="*/ 305 h 814"/>
              <a:gd name="T66" fmla="*/ 738 w 742"/>
              <a:gd name="T67" fmla="*/ 30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814">
                <a:moveTo>
                  <a:pt x="738" y="305"/>
                </a:moveTo>
                <a:cubicBezTo>
                  <a:pt x="739" y="304"/>
                  <a:pt x="739" y="303"/>
                  <a:pt x="740" y="302"/>
                </a:cubicBezTo>
                <a:cubicBezTo>
                  <a:pt x="740" y="301"/>
                  <a:pt x="740" y="301"/>
                  <a:pt x="740" y="300"/>
                </a:cubicBezTo>
                <a:cubicBezTo>
                  <a:pt x="740" y="299"/>
                  <a:pt x="741" y="297"/>
                  <a:pt x="741" y="296"/>
                </a:cubicBezTo>
                <a:cubicBezTo>
                  <a:pt x="741" y="290"/>
                  <a:pt x="741" y="280"/>
                  <a:pt x="742" y="268"/>
                </a:cubicBezTo>
                <a:cubicBezTo>
                  <a:pt x="742" y="255"/>
                  <a:pt x="742" y="239"/>
                  <a:pt x="742" y="222"/>
                </a:cubicBezTo>
                <a:cubicBezTo>
                  <a:pt x="742" y="135"/>
                  <a:pt x="740" y="7"/>
                  <a:pt x="740" y="7"/>
                </a:cubicBezTo>
                <a:cubicBezTo>
                  <a:pt x="740" y="4"/>
                  <a:pt x="738" y="2"/>
                  <a:pt x="735" y="1"/>
                </a:cubicBezTo>
                <a:cubicBezTo>
                  <a:pt x="733" y="0"/>
                  <a:pt x="730" y="1"/>
                  <a:pt x="728" y="3"/>
                </a:cubicBezTo>
                <a:cubicBezTo>
                  <a:pt x="3" y="802"/>
                  <a:pt x="3" y="802"/>
                  <a:pt x="3" y="802"/>
                </a:cubicBezTo>
                <a:cubicBezTo>
                  <a:pt x="0" y="804"/>
                  <a:pt x="1" y="809"/>
                  <a:pt x="3" y="811"/>
                </a:cubicBezTo>
                <a:cubicBezTo>
                  <a:pt x="6" y="814"/>
                  <a:pt x="11" y="814"/>
                  <a:pt x="13" y="811"/>
                </a:cubicBezTo>
                <a:cubicBezTo>
                  <a:pt x="738" y="12"/>
                  <a:pt x="738" y="12"/>
                  <a:pt x="738" y="12"/>
                </a:cubicBezTo>
                <a:cubicBezTo>
                  <a:pt x="733" y="7"/>
                  <a:pt x="733" y="7"/>
                  <a:pt x="733" y="7"/>
                </a:cubicBezTo>
                <a:cubicBezTo>
                  <a:pt x="726" y="8"/>
                  <a:pt x="726" y="8"/>
                  <a:pt x="726" y="8"/>
                </a:cubicBezTo>
                <a:cubicBezTo>
                  <a:pt x="726" y="8"/>
                  <a:pt x="726" y="16"/>
                  <a:pt x="726" y="29"/>
                </a:cubicBezTo>
                <a:cubicBezTo>
                  <a:pt x="727" y="69"/>
                  <a:pt x="728" y="157"/>
                  <a:pt x="728" y="222"/>
                </a:cubicBezTo>
                <a:cubicBezTo>
                  <a:pt x="728" y="244"/>
                  <a:pt x="728" y="263"/>
                  <a:pt x="727" y="277"/>
                </a:cubicBezTo>
                <a:cubicBezTo>
                  <a:pt x="727" y="283"/>
                  <a:pt x="727" y="289"/>
                  <a:pt x="727" y="293"/>
                </a:cubicBezTo>
                <a:cubicBezTo>
                  <a:pt x="727" y="295"/>
                  <a:pt x="727" y="296"/>
                  <a:pt x="727" y="297"/>
                </a:cubicBezTo>
                <a:cubicBezTo>
                  <a:pt x="726" y="298"/>
                  <a:pt x="726" y="298"/>
                  <a:pt x="726" y="298"/>
                </a:cubicBezTo>
                <a:cubicBezTo>
                  <a:pt x="726" y="298"/>
                  <a:pt x="726" y="298"/>
                  <a:pt x="726" y="298"/>
                </a:cubicBezTo>
                <a:cubicBezTo>
                  <a:pt x="730" y="298"/>
                  <a:pt x="730" y="298"/>
                  <a:pt x="730" y="298"/>
                </a:cubicBezTo>
                <a:cubicBezTo>
                  <a:pt x="727" y="297"/>
                  <a:pt x="727" y="297"/>
                  <a:pt x="727" y="297"/>
                </a:cubicBezTo>
                <a:cubicBezTo>
                  <a:pt x="726" y="298"/>
                  <a:pt x="726" y="298"/>
                  <a:pt x="726" y="298"/>
                </a:cubicBezTo>
                <a:cubicBezTo>
                  <a:pt x="730" y="298"/>
                  <a:pt x="730" y="298"/>
                  <a:pt x="730" y="298"/>
                </a:cubicBezTo>
                <a:cubicBezTo>
                  <a:pt x="727" y="297"/>
                  <a:pt x="727" y="297"/>
                  <a:pt x="727" y="297"/>
                </a:cubicBezTo>
                <a:cubicBezTo>
                  <a:pt x="732" y="299"/>
                  <a:pt x="732" y="299"/>
                  <a:pt x="732" y="299"/>
                </a:cubicBezTo>
                <a:cubicBezTo>
                  <a:pt x="728" y="295"/>
                  <a:pt x="728" y="295"/>
                  <a:pt x="728" y="295"/>
                </a:cubicBezTo>
                <a:cubicBezTo>
                  <a:pt x="727" y="296"/>
                  <a:pt x="727" y="297"/>
                  <a:pt x="727" y="297"/>
                </a:cubicBezTo>
                <a:cubicBezTo>
                  <a:pt x="732" y="299"/>
                  <a:pt x="732" y="299"/>
                  <a:pt x="732" y="299"/>
                </a:cubicBezTo>
                <a:cubicBezTo>
                  <a:pt x="728" y="295"/>
                  <a:pt x="728" y="295"/>
                  <a:pt x="728" y="295"/>
                </a:cubicBezTo>
                <a:cubicBezTo>
                  <a:pt x="725" y="298"/>
                  <a:pt x="725" y="302"/>
                  <a:pt x="728" y="305"/>
                </a:cubicBezTo>
                <a:cubicBezTo>
                  <a:pt x="731" y="308"/>
                  <a:pt x="735" y="308"/>
                  <a:pt x="738" y="305"/>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cxnSp>
        <p:nvCxnSpPr>
          <p:cNvPr id="48" name="直接连接符 47"/>
          <p:cNvCxnSpPr/>
          <p:nvPr/>
        </p:nvCxnSpPr>
        <p:spPr>
          <a:xfrm>
            <a:off x="600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365875" y="1875155"/>
            <a:ext cx="5154295" cy="3639185"/>
          </a:xfrm>
          <a:prstGeom prst="rect">
            <a:avLst/>
          </a:prstGeom>
          <a:noFill/>
        </p:spPr>
        <p:txBody>
          <a:bodyPr wrap="square" lIns="90000" tIns="46800" rIns="90000" bIns="46800" rtlCol="0" anchor="t" anchorCtr="0">
            <a:normAutofit/>
          </a:bodyPr>
          <a:lstStyle/>
          <a:p>
            <a:pPr marR="0" lvl="0" indent="0" algn="l" defTabSz="913765" rtl="0" eaLnBrk="1" fontAlgn="auto" latinLnBrk="0" hangingPunct="1">
              <a:lnSpc>
                <a:spcPct val="150000"/>
              </a:lnSpc>
              <a:spcBef>
                <a:spcPts val="0"/>
              </a:spcBef>
              <a:spcAft>
                <a:spcPts val="500"/>
              </a:spcAft>
              <a:buClrTx/>
              <a:buSzTx/>
              <a:buNone/>
              <a:defRPr/>
            </a:pPr>
            <a:r>
              <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Wang, C.-Y., Bochkovskiy, A., &amp; Liao, H.-Y. M. (2022). YOLOv7: Trainable bag-of-freebies sets new state-of-the-art for real-time object detectors. arXiv preprint arXiv:2207.02696. https://doi.org/10.48550/arXiv.2207.02696</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R="0" lvl="0" indent="0" algn="l" defTabSz="913765" rtl="0" eaLnBrk="1" fontAlgn="auto" latinLnBrk="0" hangingPunct="1">
              <a:lnSpc>
                <a:spcPct val="150000"/>
              </a:lnSpc>
              <a:spcBef>
                <a:spcPts val="0"/>
              </a:spcBef>
              <a:spcAft>
                <a:spcPts val="500"/>
              </a:spcAft>
              <a:buClrTx/>
              <a:buSzTx/>
              <a:buFont typeface="+mj-lt"/>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We used the code framework of this YOLO model for model training and detection</a:t>
            </a:r>
            <a:endPar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228600" marR="0" lvl="0" indent="-228600" algn="l" defTabSz="913765" rtl="0" eaLnBrk="1" fontAlgn="auto" latinLnBrk="0" hangingPunct="1">
              <a:lnSpc>
                <a:spcPct val="150000"/>
              </a:lnSpc>
              <a:spcBef>
                <a:spcPts val="0"/>
              </a:spcBef>
              <a:spcAft>
                <a:spcPts val="500"/>
              </a:spcAft>
              <a:buClrTx/>
              <a:buSzTx/>
              <a:buFont typeface="+mj-lt"/>
              <a:buAutoNum type="arabicPeriod"/>
              <a:defRPr/>
            </a:pPr>
            <a:endPar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a:xfrm>
            <a:off x="1304167" y="215238"/>
            <a:ext cx="10850563" cy="663575"/>
          </a:xfrm>
        </p:spPr>
        <p:txBody>
          <a:bodyPr/>
          <a:lstStyle/>
          <a:p>
            <a:r>
              <a:rPr lang="en-US" altLang="zh-CN"/>
              <a:t>References</a:t>
            </a:r>
            <a:endParaRPr lang="en-US" altLang="zh-CN"/>
          </a:p>
        </p:txBody>
      </p:sp>
    </p:spTree>
  </p:cSld>
  <p:clrMapOvr>
    <a:masterClrMapping/>
  </p:clrMapOvr>
  <p:transition spd="slow" advTm="3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2764920"/>
            <a:ext cx="12192000" cy="140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1506000" y="3338776"/>
            <a:ext cx="990000" cy="180449"/>
          </a:xfrm>
          <a:custGeom>
            <a:avLst/>
            <a:gdLst>
              <a:gd name="connsiteX0" fmla="*/ 3749516 w 7629525"/>
              <a:gd name="connsiteY0" fmla="*/ 1391222 h 1390650"/>
              <a:gd name="connsiteX1" fmla="*/ 3667601 w 7629525"/>
              <a:gd name="connsiteY1" fmla="*/ 1331215 h 1390650"/>
              <a:gd name="connsiteX2" fmla="*/ 3477101 w 7629525"/>
              <a:gd name="connsiteY2" fmla="*/ 754000 h 1390650"/>
              <a:gd name="connsiteX3" fmla="*/ 3404711 w 7629525"/>
              <a:gd name="connsiteY3" fmla="*/ 923545 h 1390650"/>
              <a:gd name="connsiteX4" fmla="*/ 3324701 w 7629525"/>
              <a:gd name="connsiteY4" fmla="*/ 975932 h 1390650"/>
              <a:gd name="connsiteX5" fmla="*/ 7144 w 7629525"/>
              <a:gd name="connsiteY5" fmla="*/ 975932 h 1390650"/>
              <a:gd name="connsiteX6" fmla="*/ 7144 w 7629525"/>
              <a:gd name="connsiteY6" fmla="*/ 802577 h 1390650"/>
              <a:gd name="connsiteX7" fmla="*/ 3267551 w 7629525"/>
              <a:gd name="connsiteY7" fmla="*/ 802577 h 1390650"/>
              <a:gd name="connsiteX8" fmla="*/ 3408521 w 7629525"/>
              <a:gd name="connsiteY8" fmla="*/ 474917 h 1390650"/>
              <a:gd name="connsiteX9" fmla="*/ 3492341 w 7629525"/>
              <a:gd name="connsiteY9" fmla="*/ 422530 h 1390650"/>
              <a:gd name="connsiteX10" fmla="*/ 3571399 w 7629525"/>
              <a:gd name="connsiteY10" fmla="*/ 482537 h 1390650"/>
              <a:gd name="connsiteX11" fmla="*/ 3724751 w 7629525"/>
              <a:gd name="connsiteY11" fmla="*/ 949262 h 1390650"/>
              <a:gd name="connsiteX12" fmla="*/ 3877151 w 7629525"/>
              <a:gd name="connsiteY12" fmla="*/ 78677 h 1390650"/>
              <a:gd name="connsiteX13" fmla="*/ 3960019 w 7629525"/>
              <a:gd name="connsiteY13" fmla="*/ 7240 h 1390650"/>
              <a:gd name="connsiteX14" fmla="*/ 4046696 w 7629525"/>
              <a:gd name="connsiteY14" fmla="*/ 73915 h 1390650"/>
              <a:gd name="connsiteX15" fmla="*/ 4223862 w 7629525"/>
              <a:gd name="connsiteY15" fmla="*/ 813055 h 1390650"/>
              <a:gd name="connsiteX16" fmla="*/ 4375309 w 7629525"/>
              <a:gd name="connsiteY16" fmla="*/ 813055 h 1390650"/>
              <a:gd name="connsiteX17" fmla="*/ 4530566 w 7629525"/>
              <a:gd name="connsiteY17" fmla="*/ 450152 h 1390650"/>
              <a:gd name="connsiteX18" fmla="*/ 4614387 w 7629525"/>
              <a:gd name="connsiteY18" fmla="*/ 397765 h 1390650"/>
              <a:gd name="connsiteX19" fmla="*/ 4693444 w 7629525"/>
              <a:gd name="connsiteY19" fmla="*/ 457772 h 1390650"/>
              <a:gd name="connsiteX20" fmla="*/ 4852512 w 7629525"/>
              <a:gd name="connsiteY20" fmla="*/ 946405 h 1390650"/>
              <a:gd name="connsiteX21" fmla="*/ 5004912 w 7629525"/>
              <a:gd name="connsiteY21" fmla="*/ 78677 h 1390650"/>
              <a:gd name="connsiteX22" fmla="*/ 5086826 w 7629525"/>
              <a:gd name="connsiteY22" fmla="*/ 7240 h 1390650"/>
              <a:gd name="connsiteX23" fmla="*/ 5174456 w 7629525"/>
              <a:gd name="connsiteY23" fmla="*/ 71057 h 1390650"/>
              <a:gd name="connsiteX24" fmla="*/ 5379244 w 7629525"/>
              <a:gd name="connsiteY24" fmla="*/ 832105 h 1390650"/>
              <a:gd name="connsiteX25" fmla="*/ 7627144 w 7629525"/>
              <a:gd name="connsiteY25" fmla="*/ 832105 h 1390650"/>
              <a:gd name="connsiteX26" fmla="*/ 7627144 w 7629525"/>
              <a:gd name="connsiteY26" fmla="*/ 1005460 h 1390650"/>
              <a:gd name="connsiteX27" fmla="*/ 5311617 w 7629525"/>
              <a:gd name="connsiteY27" fmla="*/ 1005460 h 1390650"/>
              <a:gd name="connsiteX28" fmla="*/ 5227796 w 7629525"/>
              <a:gd name="connsiteY28" fmla="*/ 941642 h 1390650"/>
              <a:gd name="connsiteX29" fmla="*/ 5106829 w 7629525"/>
              <a:gd name="connsiteY29" fmla="*/ 493967 h 1390650"/>
              <a:gd name="connsiteX30" fmla="*/ 4962049 w 7629525"/>
              <a:gd name="connsiteY30" fmla="*/ 1319785 h 1390650"/>
              <a:gd name="connsiteX31" fmla="*/ 4882991 w 7629525"/>
              <a:gd name="connsiteY31" fmla="*/ 1391222 h 1390650"/>
              <a:gd name="connsiteX32" fmla="*/ 4794409 w 7629525"/>
              <a:gd name="connsiteY32" fmla="*/ 1331215 h 1390650"/>
              <a:gd name="connsiteX33" fmla="*/ 4598194 w 7629525"/>
              <a:gd name="connsiteY33" fmla="*/ 730187 h 1390650"/>
              <a:gd name="connsiteX34" fmla="*/ 4511516 w 7629525"/>
              <a:gd name="connsiteY34" fmla="*/ 933070 h 1390650"/>
              <a:gd name="connsiteX35" fmla="*/ 4431506 w 7629525"/>
              <a:gd name="connsiteY35" fmla="*/ 985457 h 1390650"/>
              <a:gd name="connsiteX36" fmla="*/ 4155281 w 7629525"/>
              <a:gd name="connsiteY36" fmla="*/ 985457 h 1390650"/>
              <a:gd name="connsiteX37" fmla="*/ 4070509 w 7629525"/>
              <a:gd name="connsiteY37" fmla="*/ 918782 h 1390650"/>
              <a:gd name="connsiteX38" fmla="*/ 3975259 w 7629525"/>
              <a:gd name="connsiteY38" fmla="*/ 520637 h 1390650"/>
              <a:gd name="connsiteX39" fmla="*/ 3835241 w 7629525"/>
              <a:gd name="connsiteY39" fmla="*/ 1318832 h 1390650"/>
              <a:gd name="connsiteX40" fmla="*/ 3756184 w 7629525"/>
              <a:gd name="connsiteY40" fmla="*/ 1390270 h 1390650"/>
              <a:gd name="connsiteX41" fmla="*/ 3749516 w 7629525"/>
              <a:gd name="connsiteY41" fmla="*/ 1391222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629525" h="1390650">
                <a:moveTo>
                  <a:pt x="3749516" y="1391222"/>
                </a:moveTo>
                <a:cubicBezTo>
                  <a:pt x="3712369" y="1391222"/>
                  <a:pt x="3679031" y="1367410"/>
                  <a:pt x="3667601" y="1331215"/>
                </a:cubicBezTo>
                <a:lnTo>
                  <a:pt x="3477101" y="754000"/>
                </a:lnTo>
                <a:lnTo>
                  <a:pt x="3404711" y="923545"/>
                </a:lnTo>
                <a:cubicBezTo>
                  <a:pt x="3391376" y="954977"/>
                  <a:pt x="3359944" y="975932"/>
                  <a:pt x="3324701" y="975932"/>
                </a:cubicBezTo>
                <a:lnTo>
                  <a:pt x="7144" y="975932"/>
                </a:lnTo>
                <a:lnTo>
                  <a:pt x="7144" y="802577"/>
                </a:lnTo>
                <a:lnTo>
                  <a:pt x="3267551" y="802577"/>
                </a:lnTo>
                <a:lnTo>
                  <a:pt x="3408521" y="474917"/>
                </a:lnTo>
                <a:cubicBezTo>
                  <a:pt x="3422809" y="441580"/>
                  <a:pt x="3456146" y="420625"/>
                  <a:pt x="3492341" y="422530"/>
                </a:cubicBezTo>
                <a:cubicBezTo>
                  <a:pt x="3528536" y="424435"/>
                  <a:pt x="3559969" y="448247"/>
                  <a:pt x="3571399" y="482537"/>
                </a:cubicBezTo>
                <a:lnTo>
                  <a:pt x="3724751" y="949262"/>
                </a:lnTo>
                <a:lnTo>
                  <a:pt x="3877151" y="78677"/>
                </a:lnTo>
                <a:cubicBezTo>
                  <a:pt x="3883819" y="37720"/>
                  <a:pt x="3919061" y="8192"/>
                  <a:pt x="3960019" y="7240"/>
                </a:cubicBezTo>
                <a:cubicBezTo>
                  <a:pt x="4000976" y="6287"/>
                  <a:pt x="4037171" y="33910"/>
                  <a:pt x="4046696" y="73915"/>
                </a:cubicBezTo>
                <a:lnTo>
                  <a:pt x="4223862" y="813055"/>
                </a:lnTo>
                <a:lnTo>
                  <a:pt x="4375309" y="813055"/>
                </a:lnTo>
                <a:lnTo>
                  <a:pt x="4530566" y="450152"/>
                </a:lnTo>
                <a:cubicBezTo>
                  <a:pt x="4544854" y="416815"/>
                  <a:pt x="4578191" y="395860"/>
                  <a:pt x="4614387" y="397765"/>
                </a:cubicBezTo>
                <a:cubicBezTo>
                  <a:pt x="4650581" y="399670"/>
                  <a:pt x="4682014" y="423482"/>
                  <a:pt x="4693444" y="457772"/>
                </a:cubicBezTo>
                <a:lnTo>
                  <a:pt x="4852512" y="946405"/>
                </a:lnTo>
                <a:lnTo>
                  <a:pt x="5004912" y="78677"/>
                </a:lnTo>
                <a:cubicBezTo>
                  <a:pt x="5011579" y="38672"/>
                  <a:pt x="5045869" y="9145"/>
                  <a:pt x="5086826" y="7240"/>
                </a:cubicBezTo>
                <a:cubicBezTo>
                  <a:pt x="5127784" y="5335"/>
                  <a:pt x="5163979" y="32005"/>
                  <a:pt x="5174456" y="71057"/>
                </a:cubicBezTo>
                <a:lnTo>
                  <a:pt x="5379244" y="832105"/>
                </a:lnTo>
                <a:lnTo>
                  <a:pt x="7627144" y="832105"/>
                </a:lnTo>
                <a:lnTo>
                  <a:pt x="7627144" y="1005460"/>
                </a:lnTo>
                <a:lnTo>
                  <a:pt x="5311617" y="1005460"/>
                </a:lnTo>
                <a:cubicBezTo>
                  <a:pt x="5272564" y="1005460"/>
                  <a:pt x="5238274" y="978790"/>
                  <a:pt x="5227796" y="941642"/>
                </a:cubicBezTo>
                <a:lnTo>
                  <a:pt x="5106829" y="493967"/>
                </a:lnTo>
                <a:lnTo>
                  <a:pt x="4962049" y="1319785"/>
                </a:lnTo>
                <a:cubicBezTo>
                  <a:pt x="4955381" y="1358837"/>
                  <a:pt x="4922044" y="1388365"/>
                  <a:pt x="4882991" y="1391222"/>
                </a:cubicBezTo>
                <a:cubicBezTo>
                  <a:pt x="4842987" y="1394080"/>
                  <a:pt x="4806791" y="1369315"/>
                  <a:pt x="4794409" y="1331215"/>
                </a:cubicBezTo>
                <a:lnTo>
                  <a:pt x="4598194" y="730187"/>
                </a:lnTo>
                <a:lnTo>
                  <a:pt x="4511516" y="933070"/>
                </a:lnTo>
                <a:cubicBezTo>
                  <a:pt x="4498181" y="964502"/>
                  <a:pt x="4466749" y="985457"/>
                  <a:pt x="4431506" y="985457"/>
                </a:cubicBezTo>
                <a:lnTo>
                  <a:pt x="4155281" y="985457"/>
                </a:lnTo>
                <a:cubicBezTo>
                  <a:pt x="4115276" y="985457"/>
                  <a:pt x="4080034" y="957835"/>
                  <a:pt x="4070509" y="918782"/>
                </a:cubicBezTo>
                <a:lnTo>
                  <a:pt x="3975259" y="520637"/>
                </a:lnTo>
                <a:lnTo>
                  <a:pt x="3835241" y="1318832"/>
                </a:lnTo>
                <a:cubicBezTo>
                  <a:pt x="3828574" y="1357885"/>
                  <a:pt x="3796189" y="1387412"/>
                  <a:pt x="3756184" y="1390270"/>
                </a:cubicBezTo>
                <a:cubicBezTo>
                  <a:pt x="3754279" y="1391222"/>
                  <a:pt x="3752374" y="1391222"/>
                  <a:pt x="3749516" y="1391222"/>
                </a:cubicBezTo>
                <a:close/>
              </a:path>
            </a:pathLst>
          </a:custGeom>
          <a:solidFill>
            <a:schemeClr val="bg1">
              <a:lumMod val="75000"/>
            </a:schemeClr>
          </a:solidFill>
          <a:ln w="9525" cap="flat">
            <a:noFill/>
            <a:prstDash val="solid"/>
            <a:miter/>
          </a:ln>
        </p:spPr>
        <p:txBody>
          <a:bodyPr rtlCol="0"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 name="椭圆 1"/>
          <p:cNvSpPr/>
          <p:nvPr/>
        </p:nvSpPr>
        <p:spPr bwMode="auto">
          <a:xfrm>
            <a:off x="669925" y="2934000"/>
            <a:ext cx="990000" cy="990000"/>
          </a:xfrm>
          <a:prstGeom prst="ellipse">
            <a:avLst/>
          </a:prstGeom>
          <a:solidFill>
            <a:srgbClr val="1A3172"/>
          </a:solidFill>
          <a:ln w="38100">
            <a:noFill/>
          </a:ln>
        </p:spPr>
        <p:style>
          <a:lnRef idx="2">
            <a:schemeClr val="dk1"/>
          </a:lnRef>
          <a:fillRef idx="1">
            <a:schemeClr val="lt1"/>
          </a:fillRef>
          <a:effectRef idx="0">
            <a:schemeClr val="dk1"/>
          </a:effectRef>
          <a:fontRef idx="minor">
            <a:schemeClr val="dk1"/>
          </a:fontRef>
        </p:style>
        <p:txBody>
          <a:bodyPr wrap="none"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1" name="矩形 10"/>
          <p:cNvSpPr/>
          <p:nvPr>
            <p:custDataLst>
              <p:tags r:id="rId1"/>
            </p:custDataLst>
          </p:nvPr>
        </p:nvSpPr>
        <p:spPr bwMode="auto">
          <a:xfrm>
            <a:off x="4936490" y="842645"/>
            <a:ext cx="6583680" cy="205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indent="0">
              <a:lnSpc>
                <a:spcPct val="150000"/>
              </a:lnSpc>
              <a:buFont typeface="Arial" panose="020B0604020202020204" pitchFamily="34" charset="0"/>
              <a:buNone/>
              <a:defRPr/>
            </a:pPr>
            <a:r>
              <a:rPr lang="en-US" altLang="zh-CN" b="1" dirty="0">
                <a:solidFill>
                  <a:srgbClr val="000000"/>
                </a:solidFill>
              </a:rPr>
              <a:t>The significance of driverless vehicles</a:t>
            </a:r>
            <a:endParaRPr lang="en-US" altLang="zh-CN" b="1" dirty="0">
              <a:solidFill>
                <a:srgbClr val="000000"/>
              </a:solidFill>
            </a:endParaRPr>
          </a:p>
          <a:p>
            <a:pPr lvl="0" indent="0">
              <a:lnSpc>
                <a:spcPct val="150000"/>
              </a:lnSpc>
              <a:buFont typeface="Arial" panose="020B0604020202020204" pitchFamily="34" charset="0"/>
              <a:buNone/>
              <a:defRPr/>
            </a:pPr>
            <a:r>
              <a:rPr lang="en-US" altLang="zh-CN" sz="1200" dirty="0">
                <a:solidFill>
                  <a:srgbClr val="000000"/>
                </a:solidFill>
              </a:rPr>
              <a:t>Driverless technology is becoming increasingly mature in the fields of transportation and logistics, which can improve transportation efficiency, reduce traffic accidents, and promote the intelligent development of the transportation system.</a:t>
            </a:r>
            <a:endParaRPr lang="en-US" altLang="zh-CN" sz="1200" dirty="0">
              <a:solidFill>
                <a:srgbClr val="000000"/>
              </a:solidFill>
            </a:endParaRPr>
          </a:p>
        </p:txBody>
      </p:sp>
      <p:sp>
        <p:nvSpPr>
          <p:cNvPr id="10" name="椭圆 9"/>
          <p:cNvSpPr/>
          <p:nvPr>
            <p:custDataLst>
              <p:tags r:id="rId2"/>
            </p:custDataLst>
          </p:nvPr>
        </p:nvSpPr>
        <p:spPr>
          <a:xfrm>
            <a:off x="4304554" y="2207400"/>
            <a:ext cx="436806" cy="436812"/>
          </a:xfrm>
          <a:prstGeom prst="ellipse">
            <a:avLst/>
          </a:prstGeom>
          <a:solidFill>
            <a:srgbClr val="1A31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1</a:t>
            </a:r>
            <a:endParaRPr kumimoji="0" lang="zh-CN" altLang="en-US"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2" name="椭圆 11"/>
          <p:cNvSpPr/>
          <p:nvPr>
            <p:custDataLst>
              <p:tags r:id="rId3"/>
            </p:custDataLst>
          </p:nvPr>
        </p:nvSpPr>
        <p:spPr>
          <a:xfrm>
            <a:off x="4774870" y="3210594"/>
            <a:ext cx="436806" cy="436812"/>
          </a:xfrm>
          <a:prstGeom prst="ellipse">
            <a:avLst/>
          </a:prstGeom>
          <a:solidFill>
            <a:srgbClr val="1A31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2</a:t>
            </a:r>
            <a:endParaRPr kumimoji="0" lang="zh-CN" altLang="en-US"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3" name="矩形 12"/>
          <p:cNvSpPr/>
          <p:nvPr>
            <p:custDataLst>
              <p:tags r:id="rId4"/>
            </p:custDataLst>
          </p:nvPr>
        </p:nvSpPr>
        <p:spPr bwMode="auto">
          <a:xfrm>
            <a:off x="5211445" y="1131570"/>
            <a:ext cx="6308725" cy="465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indent="0">
              <a:lnSpc>
                <a:spcPct val="150000"/>
              </a:lnSpc>
              <a:buFont typeface="Arial" panose="020B0604020202020204" pitchFamily="34" charset="0"/>
              <a:buNone/>
              <a:defRPr/>
            </a:pPr>
            <a:r>
              <a:rPr lang="en-US" altLang="zh-CN" b="1" dirty="0">
                <a:solidFill>
                  <a:srgbClr val="000000"/>
                </a:solidFill>
              </a:rPr>
              <a:t>Specific issues related to speed bumps</a:t>
            </a:r>
            <a:endParaRPr lang="en-US" altLang="zh-CN" b="1" dirty="0">
              <a:solidFill>
                <a:srgbClr val="000000"/>
              </a:solidFill>
            </a:endParaRPr>
          </a:p>
          <a:p>
            <a:pPr lvl="0" indent="0">
              <a:lnSpc>
                <a:spcPct val="150000"/>
              </a:lnSpc>
              <a:buFont typeface="Arial" panose="020B0604020202020204" pitchFamily="34" charset="0"/>
              <a:buNone/>
              <a:defRPr/>
            </a:pPr>
            <a:r>
              <a:rPr lang="en-US" altLang="zh-CN" sz="1200" dirty="0">
                <a:solidFill>
                  <a:srgbClr val="000000"/>
                </a:solidFill>
              </a:rPr>
              <a:t>For automated driving, the detection of speed bumps and the measurement of the distance to them are crucial to avoid the vehicle suffering from impacts or affecting driving stability due to failure to react in time.</a:t>
            </a:r>
            <a:endParaRPr lang="en-US" altLang="zh-CN" sz="1200" dirty="0">
              <a:solidFill>
                <a:srgbClr val="000000"/>
              </a:solidFill>
            </a:endParaRPr>
          </a:p>
        </p:txBody>
      </p:sp>
      <p:sp>
        <p:nvSpPr>
          <p:cNvPr id="14" name="矩形 13"/>
          <p:cNvSpPr/>
          <p:nvPr>
            <p:custDataLst>
              <p:tags r:id="rId5"/>
            </p:custDataLst>
          </p:nvPr>
        </p:nvSpPr>
        <p:spPr bwMode="auto">
          <a:xfrm>
            <a:off x="4936490" y="4281805"/>
            <a:ext cx="6583680" cy="152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indent="0">
              <a:lnSpc>
                <a:spcPct val="150000"/>
              </a:lnSpc>
              <a:buFont typeface="Arial" panose="020B0604020202020204" pitchFamily="34" charset="0"/>
              <a:buNone/>
              <a:defRPr/>
            </a:pPr>
            <a:r>
              <a:rPr lang="en-US" altLang="zh-CN" b="1" dirty="0">
                <a:solidFill>
                  <a:srgbClr val="000000"/>
                </a:solidFill>
              </a:rPr>
              <a:t>Challenges in Current Scenarios</a:t>
            </a:r>
            <a:endParaRPr lang="en-US" altLang="zh-CN" b="1" dirty="0">
              <a:solidFill>
                <a:srgbClr val="000000"/>
              </a:solidFill>
            </a:endParaRPr>
          </a:p>
          <a:p>
            <a:pPr lvl="0" indent="0">
              <a:lnSpc>
                <a:spcPct val="150000"/>
              </a:lnSpc>
              <a:buFont typeface="Arial" panose="020B0604020202020204" pitchFamily="34" charset="0"/>
              <a:buNone/>
              <a:defRPr/>
            </a:pPr>
            <a:r>
              <a:rPr lang="en-US" altLang="zh-CN" sz="1200" dirty="0">
                <a:solidFill>
                  <a:srgbClr val="000000"/>
                </a:solidFill>
              </a:rPr>
              <a:t>There are many types of speed bumps, road conditions are complex, and factors such as weather and light increase the difficulty of detection. How to accurately recognize speed bumps and calculate the distance in these environments is the main challenge facing the system.</a:t>
            </a:r>
            <a:endParaRPr lang="en-US" altLang="zh-CN" sz="1200" dirty="0">
              <a:solidFill>
                <a:srgbClr val="000000"/>
              </a:solidFill>
            </a:endParaRPr>
          </a:p>
        </p:txBody>
      </p:sp>
      <p:sp>
        <p:nvSpPr>
          <p:cNvPr id="15" name="椭圆 14"/>
          <p:cNvSpPr/>
          <p:nvPr>
            <p:custDataLst>
              <p:tags r:id="rId6"/>
            </p:custDataLst>
          </p:nvPr>
        </p:nvSpPr>
        <p:spPr>
          <a:xfrm>
            <a:off x="4304554" y="4205618"/>
            <a:ext cx="436806" cy="436812"/>
          </a:xfrm>
          <a:prstGeom prst="ellipse">
            <a:avLst/>
          </a:prstGeom>
          <a:solidFill>
            <a:srgbClr val="1A31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3</a:t>
            </a:r>
            <a:endParaRPr kumimoji="0" lang="zh-CN" altLang="en-US"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17" name="直接连接符 16"/>
          <p:cNvCxnSpPr/>
          <p:nvPr>
            <p:custDataLst>
              <p:tags r:id="rId7"/>
            </p:custDataLst>
          </p:nvPr>
        </p:nvCxnSpPr>
        <p:spPr>
          <a:xfrm>
            <a:off x="5106000" y="2779145"/>
            <a:ext cx="641223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8"/>
            </p:custDataLst>
          </p:nvPr>
        </p:nvCxnSpPr>
        <p:spPr>
          <a:xfrm>
            <a:off x="5106000" y="4188625"/>
            <a:ext cx="641223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1341120" y="260350"/>
            <a:ext cx="3232785" cy="663575"/>
          </a:xfrm>
        </p:spPr>
        <p:txBody>
          <a:bodyPr/>
          <a:lstStyle/>
          <a:p>
            <a:r>
              <a:rPr lang="zh-CN" altLang="en-US" sz="2800" dirty="0"/>
              <a:t>Background</a:t>
            </a:r>
            <a:endParaRPr lang="zh-CN" altLang="en-US" sz="2800" dirty="0"/>
          </a:p>
        </p:txBody>
      </p:sp>
      <p:pic>
        <p:nvPicPr>
          <p:cNvPr id="6" name="图片 5" descr="D:/university/2024autumn/cv/1.jpg1"/>
          <p:cNvPicPr>
            <a:picLocks noChangeAspect="1"/>
          </p:cNvPicPr>
          <p:nvPr/>
        </p:nvPicPr>
        <p:blipFill>
          <a:blip r:embed="rId9"/>
          <a:srcRect l="23085" r="23085"/>
          <a:stretch>
            <a:fillRect/>
          </a:stretch>
        </p:blipFill>
        <p:spPr>
          <a:xfrm>
            <a:off x="2452185" y="2438510"/>
            <a:ext cx="2278870" cy="1991202"/>
          </a:xfrm>
          <a:prstGeom prst="ellipse">
            <a:avLst/>
          </a:prstGeom>
        </p:spPr>
      </p:pic>
    </p:spTree>
  </p:cSld>
  <p:clrMapOvr>
    <a:masterClrMapping/>
  </p:clrMapOvr>
  <p:transition spd="slow" advTm="3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652780" y="1799176"/>
            <a:ext cx="10867917" cy="4344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7535545" y="847725"/>
            <a:ext cx="2578100" cy="1754505"/>
            <a:chOff x="1055" y="5341"/>
            <a:chExt cx="4060" cy="2763"/>
          </a:xfrm>
        </p:grpSpPr>
        <p:sp>
          <p:nvSpPr>
            <p:cNvPr id="8" name="í$ḻiḓe"/>
            <p:cNvSpPr/>
            <p:nvPr>
              <p:custDataLst>
                <p:tags r:id="rId2"/>
              </p:custDataLst>
            </p:nvPr>
          </p:nvSpPr>
          <p:spPr>
            <a:xfrm>
              <a:off x="1055" y="5838"/>
              <a:ext cx="4060" cy="2266"/>
            </a:xfrm>
            <a:prstGeom prst="roundRect">
              <a:avLst>
                <a:gd name="adj" fmla="val 2415"/>
              </a:avLst>
            </a:prstGeom>
            <a:solidFill>
              <a:schemeClr val="accent1">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3765" rtl="0" eaLnBrk="1" fontAlgn="auto" latinLnBrk="0" hangingPunct="1">
                <a:lnSpc>
                  <a:spcPct val="120000"/>
                </a:lnSpc>
                <a:spcBef>
                  <a:spcPts val="0"/>
                </a:spcBef>
                <a:spcAft>
                  <a:spcPts val="0"/>
                </a:spcAft>
                <a:buClrTx/>
                <a:buSzTx/>
                <a:buFontTx/>
                <a:buNone/>
                <a:defRPr/>
              </a:pP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endPar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endParaRPr>
            </a:p>
          </p:txBody>
        </p:sp>
        <p:sp>
          <p:nvSpPr>
            <p:cNvPr id="9" name="ïS1iďê"/>
            <p:cNvSpPr/>
            <p:nvPr>
              <p:custDataLst>
                <p:tags r:id="rId3"/>
              </p:custDataLst>
            </p:nvPr>
          </p:nvSpPr>
          <p:spPr>
            <a:xfrm>
              <a:off x="1297" y="5523"/>
              <a:ext cx="2870" cy="607"/>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Data Acquisition</a:t>
              </a:r>
              <a:endPar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 name="îşḻíḑe"/>
            <p:cNvSpPr txBox="1"/>
            <p:nvPr/>
          </p:nvSpPr>
          <p:spPr bwMode="auto">
            <a:xfrm>
              <a:off x="2133" y="5341"/>
              <a:ext cx="0" cy="349"/>
            </a:xfrm>
            <a:prstGeom prst="rect">
              <a:avLst/>
            </a:prstGeom>
            <a:noFill/>
            <a:scene3d>
              <a:camera prst="orthographicFront">
                <a:rot lat="0" lon="0" rev="0"/>
              </a:camera>
              <a:lightRig rig="threePt" dir="t"/>
            </a:scene3d>
            <a:sp3d prstMaterial="matte">
              <a:bevelT w="1270" h="1270"/>
            </a:sp3d>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 name="îṣľídê"/>
            <p:cNvSpPr/>
            <p:nvPr>
              <p:custDataLst>
                <p:tags r:id="rId4"/>
              </p:custDataLst>
            </p:nvPr>
          </p:nvSpPr>
          <p:spPr bwMode="auto">
            <a:xfrm>
              <a:off x="1437" y="6212"/>
              <a:ext cx="3677" cy="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indent="0">
                <a:lnSpc>
                  <a:spcPct val="150000"/>
                </a:lnSpc>
                <a:buFont typeface="Arial" panose="020B0604020202020204" pitchFamily="34" charset="0"/>
                <a:buNone/>
                <a:defRPr/>
              </a:pPr>
              <a:r>
                <a:rPr lang="en-US" altLang="zh-CN" sz="1400" dirty="0">
                  <a:solidFill>
                    <a:srgbClr val="000000"/>
                  </a:solidFill>
                </a:rPr>
                <a:t>take pictures</a:t>
              </a:r>
              <a:endParaRPr lang="en-US" altLang="zh-CN" sz="1400" dirty="0">
                <a:solidFill>
                  <a:srgbClr val="000000"/>
                </a:solidFill>
              </a:endParaRPr>
            </a:p>
            <a:p>
              <a:pPr lvl="0" indent="0">
                <a:lnSpc>
                  <a:spcPct val="150000"/>
                </a:lnSpc>
                <a:buFont typeface="Arial" panose="020B0604020202020204" pitchFamily="34" charset="0"/>
                <a:buNone/>
                <a:defRPr/>
              </a:pPr>
              <a:r>
                <a:rPr lang="en-US" altLang="zh-CN" sz="1400" dirty="0">
                  <a:solidFill>
                    <a:srgbClr val="000000"/>
                  </a:solidFill>
                </a:rPr>
                <a:t>labeling data by labelImg</a:t>
              </a:r>
              <a:endParaRPr lang="en-US" altLang="zh-CN" sz="1400" dirty="0">
                <a:solidFill>
                  <a:srgbClr val="000000"/>
                </a:solidFill>
              </a:endParaRPr>
            </a:p>
            <a:p>
              <a:pPr lvl="0" indent="0">
                <a:lnSpc>
                  <a:spcPct val="150000"/>
                </a:lnSpc>
                <a:buFont typeface="Arial" panose="020B0604020202020204" pitchFamily="34" charset="0"/>
                <a:buNone/>
                <a:defRPr/>
              </a:pPr>
              <a:r>
                <a:rPr lang="en-US" altLang="zh-CN" sz="1400" dirty="0">
                  <a:solidFill>
                    <a:srgbClr val="000000"/>
                  </a:solidFill>
                </a:rPr>
                <a:t>create dataset</a:t>
              </a:r>
              <a:endParaRPr lang="en-US" altLang="zh-CN" sz="1400" dirty="0">
                <a:solidFill>
                  <a:srgbClr val="000000"/>
                </a:solidFill>
              </a:endParaRPr>
            </a:p>
          </p:txBody>
        </p:sp>
      </p:grpSp>
      <p:grpSp>
        <p:nvGrpSpPr>
          <p:cNvPr id="32" name="组合 31"/>
          <p:cNvGrpSpPr/>
          <p:nvPr/>
        </p:nvGrpSpPr>
        <p:grpSpPr>
          <a:xfrm>
            <a:off x="7543800" y="2904490"/>
            <a:ext cx="3615690" cy="1295400"/>
            <a:chOff x="6768" y="5187"/>
            <a:chExt cx="5694" cy="2040"/>
          </a:xfrm>
        </p:grpSpPr>
        <p:grpSp>
          <p:nvGrpSpPr>
            <p:cNvPr id="27" name="组合 26"/>
            <p:cNvGrpSpPr/>
            <p:nvPr/>
          </p:nvGrpSpPr>
          <p:grpSpPr>
            <a:xfrm>
              <a:off x="6768" y="5187"/>
              <a:ext cx="5692" cy="2041"/>
              <a:chOff x="6768" y="5187"/>
              <a:chExt cx="5692" cy="2041"/>
            </a:xfrm>
          </p:grpSpPr>
          <p:sp>
            <p:nvSpPr>
              <p:cNvPr id="23" name="í$ḻiḓe"/>
              <p:cNvSpPr/>
              <p:nvPr>
                <p:custDataLst>
                  <p:tags r:id="rId5"/>
                </p:custDataLst>
              </p:nvPr>
            </p:nvSpPr>
            <p:spPr>
              <a:xfrm>
                <a:off x="6768" y="5540"/>
                <a:ext cx="5693" cy="1689"/>
              </a:xfrm>
              <a:prstGeom prst="roundRect">
                <a:avLst>
                  <a:gd name="adj" fmla="val 2415"/>
                </a:avLst>
              </a:prstGeom>
              <a:solidFill>
                <a:schemeClr val="accent3">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3765" rtl="0" eaLnBrk="1" fontAlgn="auto" latinLnBrk="0" hangingPunct="1">
                  <a:lnSpc>
                    <a:spcPct val="120000"/>
                  </a:lnSpc>
                  <a:spcBef>
                    <a:spcPts val="0"/>
                  </a:spcBef>
                  <a:spcAft>
                    <a:spcPts val="0"/>
                  </a:spcAft>
                  <a:buClrTx/>
                  <a:buSzTx/>
                  <a:buFontTx/>
                  <a:buNone/>
                  <a:defRPr/>
                </a:pP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endPar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endParaRPr>
              </a:p>
            </p:txBody>
          </p:sp>
          <p:sp>
            <p:nvSpPr>
              <p:cNvPr id="24" name="ïS1iďê"/>
              <p:cNvSpPr/>
              <p:nvPr>
                <p:custDataLst>
                  <p:tags r:id="rId6"/>
                </p:custDataLst>
              </p:nvPr>
            </p:nvSpPr>
            <p:spPr>
              <a:xfrm>
                <a:off x="7137" y="5187"/>
                <a:ext cx="2900" cy="607"/>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Target Detection</a:t>
                </a:r>
                <a:endPar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5" name="îşḻíḑe"/>
              <p:cNvSpPr txBox="1"/>
              <p:nvPr/>
            </p:nvSpPr>
            <p:spPr bwMode="auto">
              <a:xfrm>
                <a:off x="7973" y="5341"/>
                <a:ext cx="0" cy="349"/>
              </a:xfrm>
              <a:prstGeom prst="rect">
                <a:avLst/>
              </a:prstGeom>
              <a:noFill/>
              <a:scene3d>
                <a:camera prst="orthographicFront">
                  <a:rot lat="0" lon="0" rev="0"/>
                </a:camera>
                <a:lightRig rig="threePt" dir="t"/>
              </a:scene3d>
              <a:sp3d prstMaterial="matte">
                <a:bevelT w="1270" h="1270"/>
              </a:sp3d>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26" name="îṣľídê"/>
            <p:cNvSpPr/>
            <p:nvPr>
              <p:custDataLst>
                <p:tags r:id="rId7"/>
              </p:custDataLst>
            </p:nvPr>
          </p:nvSpPr>
          <p:spPr bwMode="auto">
            <a:xfrm>
              <a:off x="6896" y="5838"/>
              <a:ext cx="5566" cy="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indent="0">
                <a:lnSpc>
                  <a:spcPct val="150000"/>
                </a:lnSpc>
                <a:buFont typeface="Arial" panose="020B0604020202020204" pitchFamily="34" charset="0"/>
                <a:buNone/>
                <a:defRPr/>
              </a:pPr>
              <a:r>
                <a:rPr lang="en-US" altLang="zh-CN" sz="1400" dirty="0">
                  <a:solidFill>
                    <a:srgbClr val="000000"/>
                  </a:solidFill>
                </a:rPr>
                <a:t>YOLOv7 model</a:t>
              </a:r>
              <a:endParaRPr lang="en-US" altLang="zh-CN" sz="1400" dirty="0">
                <a:solidFill>
                  <a:srgbClr val="000000"/>
                </a:solidFill>
              </a:endParaRPr>
            </a:p>
            <a:p>
              <a:pPr lvl="0" indent="0">
                <a:lnSpc>
                  <a:spcPct val="150000"/>
                </a:lnSpc>
                <a:buFont typeface="Arial" panose="020B0604020202020204" pitchFamily="34" charset="0"/>
                <a:buNone/>
                <a:defRPr/>
              </a:pPr>
              <a:r>
                <a:rPr lang="en-US" altLang="zh-CN" sz="1400" dirty="0">
                  <a:solidFill>
                    <a:srgbClr val="000000"/>
                  </a:solidFill>
                </a:rPr>
                <a:t>training on autodl (with cuda): 300epochs</a:t>
              </a:r>
              <a:endParaRPr lang="en-US" altLang="zh-CN" sz="1400" dirty="0">
                <a:solidFill>
                  <a:srgbClr val="000000"/>
                </a:solidFill>
              </a:endParaRPr>
            </a:p>
          </p:txBody>
        </p:sp>
      </p:grpSp>
      <p:grpSp>
        <p:nvGrpSpPr>
          <p:cNvPr id="33" name="组合 32"/>
          <p:cNvGrpSpPr/>
          <p:nvPr/>
        </p:nvGrpSpPr>
        <p:grpSpPr>
          <a:xfrm>
            <a:off x="7535545" y="4477385"/>
            <a:ext cx="3432810" cy="1363980"/>
            <a:chOff x="7180" y="7229"/>
            <a:chExt cx="5406" cy="2148"/>
          </a:xfrm>
        </p:grpSpPr>
        <p:grpSp>
          <p:nvGrpSpPr>
            <p:cNvPr id="22" name="组合 21"/>
            <p:cNvGrpSpPr/>
            <p:nvPr/>
          </p:nvGrpSpPr>
          <p:grpSpPr>
            <a:xfrm>
              <a:off x="7180" y="7229"/>
              <a:ext cx="5406" cy="2149"/>
              <a:chOff x="7180" y="7229"/>
              <a:chExt cx="5406" cy="2149"/>
            </a:xfrm>
          </p:grpSpPr>
          <p:sp>
            <p:nvSpPr>
              <p:cNvPr id="28" name="í$ḻiḓe"/>
              <p:cNvSpPr/>
              <p:nvPr>
                <p:custDataLst>
                  <p:tags r:id="rId8"/>
                </p:custDataLst>
              </p:nvPr>
            </p:nvSpPr>
            <p:spPr>
              <a:xfrm>
                <a:off x="7180" y="7582"/>
                <a:ext cx="5406" cy="1797"/>
              </a:xfrm>
              <a:prstGeom prst="roundRect">
                <a:avLst>
                  <a:gd name="adj" fmla="val 2415"/>
                </a:avLst>
              </a:prstGeom>
              <a:solidFill>
                <a:schemeClr val="accent1">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3765" rtl="0" eaLnBrk="1" fontAlgn="auto" latinLnBrk="0" hangingPunct="1">
                  <a:lnSpc>
                    <a:spcPct val="120000"/>
                  </a:lnSpc>
                  <a:spcBef>
                    <a:spcPts val="0"/>
                  </a:spcBef>
                  <a:spcAft>
                    <a:spcPts val="0"/>
                  </a:spcAft>
                  <a:buClrTx/>
                  <a:buSzTx/>
                  <a:buFontTx/>
                  <a:buNone/>
                  <a:defRPr/>
                </a:pP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endPar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endParaRPr>
              </a:p>
            </p:txBody>
          </p:sp>
          <p:sp>
            <p:nvSpPr>
              <p:cNvPr id="29" name="ïS1iďê"/>
              <p:cNvSpPr/>
              <p:nvPr>
                <p:custDataLst>
                  <p:tags r:id="rId9"/>
                </p:custDataLst>
              </p:nvPr>
            </p:nvSpPr>
            <p:spPr>
              <a:xfrm>
                <a:off x="7421" y="7229"/>
                <a:ext cx="3889" cy="607"/>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Get Homography</a:t>
                </a:r>
                <a:endPar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0" name="îşḻíḑe"/>
              <p:cNvSpPr txBox="1"/>
              <p:nvPr/>
            </p:nvSpPr>
            <p:spPr bwMode="auto">
              <a:xfrm>
                <a:off x="8257" y="7383"/>
                <a:ext cx="0" cy="349"/>
              </a:xfrm>
              <a:prstGeom prst="rect">
                <a:avLst/>
              </a:prstGeom>
              <a:noFill/>
              <a:scene3d>
                <a:camera prst="orthographicFront">
                  <a:rot lat="0" lon="0" rev="0"/>
                </a:camera>
                <a:lightRig rig="threePt" dir="t"/>
              </a:scene3d>
              <a:sp3d prstMaterial="matte">
                <a:bevelT w="1270" h="1270"/>
              </a:sp3d>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31" name="îṣľídê"/>
            <p:cNvSpPr/>
            <p:nvPr>
              <p:custDataLst>
                <p:tags r:id="rId10"/>
              </p:custDataLst>
            </p:nvPr>
          </p:nvSpPr>
          <p:spPr bwMode="auto">
            <a:xfrm>
              <a:off x="7421" y="8034"/>
              <a:ext cx="4791" cy="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indent="0">
                <a:lnSpc>
                  <a:spcPct val="150000"/>
                </a:lnSpc>
                <a:buFont typeface="Arial" panose="020B0604020202020204" pitchFamily="34" charset="0"/>
                <a:buNone/>
                <a:defRPr/>
              </a:pPr>
              <a:r>
                <a:rPr lang="en-US" altLang="zh-CN" sz="1400" dirty="0">
                  <a:solidFill>
                    <a:srgbClr val="000000"/>
                  </a:solidFill>
                </a:rPr>
                <a:t>define world coordinate</a:t>
              </a:r>
              <a:endParaRPr lang="en-US" altLang="zh-CN" sz="1400" dirty="0">
                <a:solidFill>
                  <a:srgbClr val="000000"/>
                </a:solidFill>
              </a:endParaRPr>
            </a:p>
            <a:p>
              <a:pPr lvl="0" indent="0">
                <a:lnSpc>
                  <a:spcPct val="150000"/>
                </a:lnSpc>
                <a:buFont typeface="Arial" panose="020B0604020202020204" pitchFamily="34" charset="0"/>
                <a:buNone/>
                <a:defRPr/>
              </a:pPr>
              <a:r>
                <a:rPr lang="en-US" altLang="zh-CN" sz="1400" dirty="0">
                  <a:solidFill>
                    <a:srgbClr val="000000"/>
                  </a:solidFill>
                </a:rPr>
                <a:t>Pixel-to-World Correspondence</a:t>
              </a:r>
              <a:endParaRPr lang="en-US" altLang="zh-CN" sz="1400" dirty="0">
                <a:solidFill>
                  <a:srgbClr val="000000"/>
                </a:solidFill>
              </a:endParaRPr>
            </a:p>
          </p:txBody>
        </p:sp>
      </p:grpSp>
      <p:sp>
        <p:nvSpPr>
          <p:cNvPr id="5" name="标题 4"/>
          <p:cNvSpPr>
            <a:spLocks noGrp="1"/>
          </p:cNvSpPr>
          <p:nvPr>
            <p:ph type="title"/>
          </p:nvPr>
        </p:nvSpPr>
        <p:spPr>
          <a:xfrm>
            <a:off x="1328737" y="235280"/>
            <a:ext cx="10850563" cy="663575"/>
          </a:xfrm>
        </p:spPr>
        <p:txBody>
          <a:bodyPr/>
          <a:lstStyle/>
          <a:p>
            <a:r>
              <a:rPr lang="en-US" altLang="zh-CN" sz="2800" dirty="0"/>
              <a:t>S</a:t>
            </a:r>
            <a:r>
              <a:rPr lang="zh-CN" altLang="en-US" sz="2800" dirty="0"/>
              <a:t>ystem structure design</a:t>
            </a:r>
            <a:endParaRPr lang="zh-CN" altLang="en-US" sz="2800" dirty="0"/>
          </a:p>
        </p:txBody>
      </p:sp>
      <p:pic>
        <p:nvPicPr>
          <p:cNvPr id="6" name="图片 5"/>
          <p:cNvPicPr>
            <a:picLocks noChangeAspect="1"/>
          </p:cNvPicPr>
          <p:nvPr/>
        </p:nvPicPr>
        <p:blipFill>
          <a:blip r:embed="rId11"/>
          <a:stretch>
            <a:fillRect/>
          </a:stretch>
        </p:blipFill>
        <p:spPr>
          <a:xfrm>
            <a:off x="1199515" y="1163320"/>
            <a:ext cx="5154295" cy="5287645"/>
          </a:xfrm>
          <a:prstGeom prst="rect">
            <a:avLst/>
          </a:prstGeom>
        </p:spPr>
      </p:pic>
      <p:sp>
        <p:nvSpPr>
          <p:cNvPr id="12" name="ïS1iďê"/>
          <p:cNvSpPr/>
          <p:nvPr>
            <p:custDataLst>
              <p:tags r:id="rId12"/>
            </p:custDataLst>
          </p:nvPr>
        </p:nvSpPr>
        <p:spPr>
          <a:xfrm>
            <a:off x="7689215" y="316865"/>
            <a:ext cx="2110105" cy="385445"/>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C</a:t>
            </a: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amera Calibration</a:t>
            </a:r>
            <a:endPar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20" name="组合 19"/>
          <p:cNvGrpSpPr/>
          <p:nvPr/>
        </p:nvGrpSpPr>
        <p:grpSpPr>
          <a:xfrm>
            <a:off x="7689215" y="5490917"/>
            <a:ext cx="1988185" cy="1059743"/>
            <a:chOff x="8156" y="2264"/>
            <a:chExt cx="3131" cy="1669"/>
          </a:xfrm>
        </p:grpSpPr>
        <p:sp>
          <p:nvSpPr>
            <p:cNvPr id="14" name="ïS1iďê"/>
            <p:cNvSpPr/>
            <p:nvPr>
              <p:custDataLst>
                <p:tags r:id="rId13"/>
              </p:custDataLst>
            </p:nvPr>
          </p:nvSpPr>
          <p:spPr>
            <a:xfrm>
              <a:off x="8156" y="3326"/>
              <a:ext cx="3131" cy="607"/>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Distance Measure</a:t>
              </a:r>
              <a:endPar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5" name="îşḻíḑe"/>
            <p:cNvSpPr txBox="1"/>
            <p:nvPr/>
          </p:nvSpPr>
          <p:spPr bwMode="auto">
            <a:xfrm>
              <a:off x="10166" y="2264"/>
              <a:ext cx="0" cy="349"/>
            </a:xfrm>
            <a:prstGeom prst="rect">
              <a:avLst/>
            </a:prstGeom>
            <a:noFill/>
            <a:scene3d>
              <a:camera prst="orthographicFront">
                <a:rot lat="0" lon="0" rev="0"/>
              </a:camera>
              <a:lightRig rig="threePt" dir="t"/>
            </a:scene3d>
            <a:sp3d prstMaterial="matte">
              <a:bevelT w="1270" h="1270"/>
            </a:sp3d>
          </p:spPr>
          <p:txBody>
            <a:bodyPr anchor="ctr"/>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34" name="下箭头 33"/>
          <p:cNvSpPr/>
          <p:nvPr/>
        </p:nvSpPr>
        <p:spPr>
          <a:xfrm>
            <a:off x="8523605" y="706755"/>
            <a:ext cx="164465" cy="298450"/>
          </a:xfrm>
          <a:prstGeom prst="downArrow">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35" name="下箭头 34"/>
          <p:cNvSpPr/>
          <p:nvPr/>
        </p:nvSpPr>
        <p:spPr>
          <a:xfrm>
            <a:off x="8523605" y="2578100"/>
            <a:ext cx="164465" cy="298450"/>
          </a:xfrm>
          <a:prstGeom prst="downArrow">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36" name="下箭头 35"/>
          <p:cNvSpPr/>
          <p:nvPr/>
        </p:nvSpPr>
        <p:spPr>
          <a:xfrm>
            <a:off x="8523605" y="4187825"/>
            <a:ext cx="164465" cy="298450"/>
          </a:xfrm>
          <a:prstGeom prst="downArrow">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37" name="下箭头 36"/>
          <p:cNvSpPr/>
          <p:nvPr/>
        </p:nvSpPr>
        <p:spPr>
          <a:xfrm>
            <a:off x="8523605" y="5854700"/>
            <a:ext cx="164465" cy="298450"/>
          </a:xfrm>
          <a:prstGeom prst="downArrow">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Tree>
  </p:cSld>
  <p:clrMapOvr>
    <a:masterClrMapping/>
  </p:clrMapOvr>
  <p:transition spd="slow" advTm="3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328737" y="235280"/>
            <a:ext cx="10850563" cy="663575"/>
          </a:xfrm>
        </p:spPr>
        <p:txBody>
          <a:bodyPr/>
          <a:lstStyle/>
          <a:p>
            <a:r>
              <a:rPr lang="en-US" altLang="zh-CN" sz="2800">
                <a:sym typeface="+mn-ea"/>
              </a:rPr>
              <a:t>Key Algorithm</a:t>
            </a:r>
            <a:r>
              <a:rPr lang="en-US" altLang="zh-CN" sz="2800">
                <a:sym typeface="+mn-ea"/>
              </a:rPr>
              <a:t> - </a:t>
            </a:r>
            <a:r>
              <a:rPr lang="en-US" altLang="zh-CN" sz="2800">
                <a:sym typeface="+mn-ea"/>
              </a:rPr>
              <a:t>Train model</a:t>
            </a:r>
            <a:r>
              <a:rPr lang="en-US" altLang="zh-CN" sz="2800">
                <a:sym typeface="+mn-ea"/>
              </a:rPr>
              <a:t> </a:t>
            </a:r>
            <a:endParaRPr lang="zh-CN" altLang="en-US" sz="2800" dirty="0"/>
          </a:p>
        </p:txBody>
      </p:sp>
      <p:pic>
        <p:nvPicPr>
          <p:cNvPr id="4" name="图片 3" descr="086ff335e008fcd2f02a18ea0d183b8"/>
          <p:cNvPicPr>
            <a:picLocks noChangeAspect="1"/>
          </p:cNvPicPr>
          <p:nvPr/>
        </p:nvPicPr>
        <p:blipFill>
          <a:blip r:embed="rId1"/>
          <a:stretch>
            <a:fillRect/>
          </a:stretch>
        </p:blipFill>
        <p:spPr>
          <a:xfrm>
            <a:off x="4942205" y="1144270"/>
            <a:ext cx="3524250" cy="2352040"/>
          </a:xfrm>
          <a:prstGeom prst="rect">
            <a:avLst/>
          </a:prstGeom>
        </p:spPr>
      </p:pic>
      <p:pic>
        <p:nvPicPr>
          <p:cNvPr id="16" name="图片 15"/>
          <p:cNvPicPr>
            <a:picLocks noChangeAspect="1"/>
          </p:cNvPicPr>
          <p:nvPr/>
        </p:nvPicPr>
        <p:blipFill>
          <a:blip r:embed="rId2"/>
          <a:stretch>
            <a:fillRect/>
          </a:stretch>
        </p:blipFill>
        <p:spPr>
          <a:xfrm>
            <a:off x="9307195" y="1144270"/>
            <a:ext cx="1793875" cy="2352040"/>
          </a:xfrm>
          <a:prstGeom prst="rect">
            <a:avLst/>
          </a:prstGeom>
        </p:spPr>
      </p:pic>
      <p:pic>
        <p:nvPicPr>
          <p:cNvPr id="17" name="图片 16"/>
          <p:cNvPicPr>
            <a:picLocks noChangeAspect="1"/>
          </p:cNvPicPr>
          <p:nvPr/>
        </p:nvPicPr>
        <p:blipFill>
          <a:blip r:embed="rId3"/>
          <a:stretch>
            <a:fillRect/>
          </a:stretch>
        </p:blipFill>
        <p:spPr>
          <a:xfrm>
            <a:off x="4942205" y="3957320"/>
            <a:ext cx="6158230" cy="2425065"/>
          </a:xfrm>
          <a:prstGeom prst="roundRect">
            <a:avLst>
              <a:gd name="adj" fmla="val 6938"/>
            </a:avLst>
          </a:prstGeom>
        </p:spPr>
      </p:pic>
      <p:grpSp>
        <p:nvGrpSpPr>
          <p:cNvPr id="19" name="组合 18"/>
          <p:cNvGrpSpPr/>
          <p:nvPr/>
        </p:nvGrpSpPr>
        <p:grpSpPr>
          <a:xfrm>
            <a:off x="363855" y="1885315"/>
            <a:ext cx="4079875" cy="3386267"/>
            <a:chOff x="10215" y="1770"/>
            <a:chExt cx="7930" cy="8187"/>
          </a:xfrm>
        </p:grpSpPr>
        <p:sp>
          <p:nvSpPr>
            <p:cNvPr id="38" name="矩形 37"/>
            <p:cNvSpPr/>
            <p:nvPr>
              <p:custDataLst>
                <p:tags r:id="rId4"/>
              </p:custDataLst>
            </p:nvPr>
          </p:nvSpPr>
          <p:spPr bwMode="auto">
            <a:xfrm>
              <a:off x="10215" y="1770"/>
              <a:ext cx="7930" cy="8187"/>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39" name="işḷïḋê"/>
            <p:cNvSpPr/>
            <p:nvPr>
              <p:custDataLst>
                <p:tags r:id="rId5"/>
              </p:custDataLst>
            </p:nvPr>
          </p:nvSpPr>
          <p:spPr bwMode="auto">
            <a:xfrm>
              <a:off x="10225" y="1770"/>
              <a:ext cx="7918" cy="2850"/>
            </a:xfrm>
            <a:prstGeom prst="rect">
              <a:avLst/>
            </a:prstGeom>
            <a:solidFill>
              <a:srgbClr val="1A3172"/>
            </a:solidFill>
            <a:ln>
              <a:noFill/>
            </a:ln>
          </p:spPr>
          <p:txBody>
            <a:bodyPr wrap="square" lIns="90000" tIns="46800" rIns="90000" bIns="46800" rtlCol="0">
              <a:normAutofit/>
            </a:bodyPr>
            <a:lstStyle/>
            <a:p>
              <a:pPr marL="0" marR="0" lvl="0" indent="0" algn="ctr" defTabSz="913765" rtl="0" eaLnBrk="1" fontAlgn="auto" latinLnBrk="0" hangingPunct="1">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矩形 39"/>
            <p:cNvSpPr/>
            <p:nvPr>
              <p:custDataLst>
                <p:tags r:id="rId6"/>
              </p:custDataLst>
            </p:nvPr>
          </p:nvSpPr>
          <p:spPr bwMode="auto">
            <a:xfrm>
              <a:off x="10446" y="4812"/>
              <a:ext cx="7451" cy="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R="0" lvl="0" indent="0" algn="l" defTabSz="913765"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YOLOv7 uses a deep convolutional neural network to extract image features through multiple convolutional layers, combined with an improved loss function and anchor box, which significantly improves the detection of small objects. </a:t>
              </a:r>
              <a:endPar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41" name="文本框 40"/>
            <p:cNvSpPr txBox="1"/>
            <p:nvPr>
              <p:custDataLst>
                <p:tags r:id="rId7"/>
              </p:custDataLst>
            </p:nvPr>
          </p:nvSpPr>
          <p:spPr>
            <a:xfrm>
              <a:off x="13014" y="3179"/>
              <a:ext cx="2339" cy="927"/>
            </a:xfrm>
            <a:prstGeom prst="rect">
              <a:avLst/>
            </a:prstGeom>
            <a:noFill/>
          </p:spPr>
          <p:txBody>
            <a:bodyPr wrap="none" lIns="90000" tIns="46800" rIns="90000" bIns="46800" rtlCol="0" anchor="ctr"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YOLOv7 for speed bump detection</a:t>
              </a:r>
              <a:endPar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2" name="任意多边形 77"/>
            <p:cNvSpPr/>
            <p:nvPr>
              <p:custDataLst>
                <p:tags r:id="rId8"/>
              </p:custDataLst>
            </p:nvPr>
          </p:nvSpPr>
          <p:spPr bwMode="auto">
            <a:xfrm>
              <a:off x="13703" y="2285"/>
              <a:ext cx="960" cy="777"/>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p>
      </p:grpSp>
      <p:sp>
        <p:nvSpPr>
          <p:cNvPr id="43" name="右箭头 42"/>
          <p:cNvSpPr/>
          <p:nvPr/>
        </p:nvSpPr>
        <p:spPr>
          <a:xfrm>
            <a:off x="8528050" y="2193925"/>
            <a:ext cx="658495" cy="226060"/>
          </a:xfrm>
          <a:prstGeom prst="rightArrow">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2" name="矩形 1"/>
          <p:cNvSpPr/>
          <p:nvPr/>
        </p:nvSpPr>
        <p:spPr>
          <a:xfrm>
            <a:off x="6009640" y="3949065"/>
            <a:ext cx="955040" cy="1625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3" name="矩形 2"/>
          <p:cNvSpPr/>
          <p:nvPr/>
        </p:nvSpPr>
        <p:spPr>
          <a:xfrm>
            <a:off x="6009640" y="4516120"/>
            <a:ext cx="955040" cy="1625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6" name="矩形 5"/>
          <p:cNvSpPr/>
          <p:nvPr/>
        </p:nvSpPr>
        <p:spPr>
          <a:xfrm>
            <a:off x="5928360" y="4232910"/>
            <a:ext cx="955040" cy="1625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7" name="矩形 6"/>
          <p:cNvSpPr/>
          <p:nvPr/>
        </p:nvSpPr>
        <p:spPr>
          <a:xfrm>
            <a:off x="6009640" y="6219825"/>
            <a:ext cx="955040" cy="1625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Tree>
  </p:cSld>
  <p:clrMapOvr>
    <a:masterClrMapping/>
  </p:clrMapOvr>
  <p:transition spd="slow" advTm="3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328737" y="235280"/>
            <a:ext cx="10850563" cy="663575"/>
          </a:xfrm>
        </p:spPr>
        <p:txBody>
          <a:bodyPr/>
          <a:lstStyle/>
          <a:p>
            <a:r>
              <a:rPr lang="en-US" altLang="zh-CN" sz="2800">
                <a:sym typeface="+mn-ea"/>
              </a:rPr>
              <a:t>Key Algorithm</a:t>
            </a:r>
            <a:r>
              <a:rPr lang="en-US" altLang="zh-CN" sz="2800">
                <a:sym typeface="+mn-ea"/>
              </a:rPr>
              <a:t> - Train model</a:t>
            </a:r>
            <a:endParaRPr lang="zh-CN" altLang="en-US" sz="2800" dirty="0"/>
          </a:p>
        </p:txBody>
      </p:sp>
      <p:pic>
        <p:nvPicPr>
          <p:cNvPr id="3" name="图片 2" descr="confusion_matrix"/>
          <p:cNvPicPr>
            <a:picLocks noChangeAspect="1"/>
          </p:cNvPicPr>
          <p:nvPr/>
        </p:nvPicPr>
        <p:blipFill>
          <a:blip r:embed="rId1"/>
          <a:stretch>
            <a:fillRect/>
          </a:stretch>
        </p:blipFill>
        <p:spPr>
          <a:xfrm>
            <a:off x="2165350" y="1249680"/>
            <a:ext cx="3575050" cy="2681605"/>
          </a:xfrm>
          <a:prstGeom prst="rect">
            <a:avLst/>
          </a:prstGeom>
        </p:spPr>
      </p:pic>
      <p:pic>
        <p:nvPicPr>
          <p:cNvPr id="6" name="图片 5" descr="F1_curve"/>
          <p:cNvPicPr>
            <a:picLocks noChangeAspect="1"/>
          </p:cNvPicPr>
          <p:nvPr/>
        </p:nvPicPr>
        <p:blipFill>
          <a:blip r:embed="rId2"/>
          <a:stretch>
            <a:fillRect/>
          </a:stretch>
        </p:blipFill>
        <p:spPr>
          <a:xfrm>
            <a:off x="2165350" y="4098925"/>
            <a:ext cx="3554095" cy="2369185"/>
          </a:xfrm>
          <a:prstGeom prst="rect">
            <a:avLst/>
          </a:prstGeom>
        </p:spPr>
      </p:pic>
      <p:pic>
        <p:nvPicPr>
          <p:cNvPr id="7" name="图片 6" descr="PR_curve"/>
          <p:cNvPicPr>
            <a:picLocks noChangeAspect="1"/>
          </p:cNvPicPr>
          <p:nvPr/>
        </p:nvPicPr>
        <p:blipFill>
          <a:blip r:embed="rId3"/>
          <a:stretch>
            <a:fillRect/>
          </a:stretch>
        </p:blipFill>
        <p:spPr>
          <a:xfrm>
            <a:off x="6338570" y="1249680"/>
            <a:ext cx="3984625" cy="2656840"/>
          </a:xfrm>
          <a:prstGeom prst="rect">
            <a:avLst/>
          </a:prstGeom>
        </p:spPr>
      </p:pic>
      <p:pic>
        <p:nvPicPr>
          <p:cNvPr id="9" name="图片 8"/>
          <p:cNvPicPr>
            <a:picLocks noChangeAspect="1"/>
          </p:cNvPicPr>
          <p:nvPr/>
        </p:nvPicPr>
        <p:blipFill>
          <a:blip r:embed="rId4"/>
          <a:stretch>
            <a:fillRect/>
          </a:stretch>
        </p:blipFill>
        <p:spPr>
          <a:xfrm>
            <a:off x="6338570" y="4098925"/>
            <a:ext cx="3992880" cy="2369185"/>
          </a:xfrm>
          <a:prstGeom prst="rect">
            <a:avLst/>
          </a:prstGeom>
        </p:spPr>
      </p:pic>
      <p:sp>
        <p:nvSpPr>
          <p:cNvPr id="2" name="矩形 1"/>
          <p:cNvSpPr/>
          <p:nvPr/>
        </p:nvSpPr>
        <p:spPr>
          <a:xfrm>
            <a:off x="6324600" y="4272280"/>
            <a:ext cx="955040" cy="1625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4" name="矩形 3"/>
          <p:cNvSpPr/>
          <p:nvPr/>
        </p:nvSpPr>
        <p:spPr>
          <a:xfrm>
            <a:off x="6338570" y="4434840"/>
            <a:ext cx="955040" cy="1625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Tree>
  </p:cSld>
  <p:clrMapOvr>
    <a:masterClrMapping/>
  </p:clrMapOvr>
  <p:transition spd="slow" advTm="3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矩形 547"/>
          <p:cNvSpPr/>
          <p:nvPr/>
        </p:nvSpPr>
        <p:spPr bwMode="auto">
          <a:xfrm>
            <a:off x="-1" y="225"/>
            <a:ext cx="12192001" cy="6820280"/>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550" name="矩形 549"/>
          <p:cNvSpPr/>
          <p:nvPr>
            <p:custDataLst>
              <p:tags r:id="rId1"/>
            </p:custDataLst>
          </p:nvPr>
        </p:nvSpPr>
        <p:spPr bwMode="auto">
          <a:xfrm>
            <a:off x="6273800" y="1076960"/>
            <a:ext cx="5645785" cy="5286375"/>
          </a:xfrm>
          <a:prstGeom prst="rect">
            <a:avLst/>
          </a:prstGeom>
          <a:solidFill>
            <a:schemeClr val="bg1">
              <a:lumMod val="95000"/>
            </a:schemeClr>
          </a:solidFill>
          <a:ln w="38100">
            <a:noFill/>
          </a:ln>
          <a:effectLst>
            <a:outerShdw blurRad="355600" dist="88900" dir="2700000" algn="tl"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544" name="矩形 543"/>
          <p:cNvSpPr/>
          <p:nvPr/>
        </p:nvSpPr>
        <p:spPr bwMode="auto">
          <a:xfrm>
            <a:off x="572770" y="1145540"/>
            <a:ext cx="4717415" cy="5217795"/>
          </a:xfrm>
          <a:prstGeom prst="rect">
            <a:avLst/>
          </a:prstGeom>
          <a:solidFill>
            <a:schemeClr val="bg1">
              <a:lumMod val="95000"/>
            </a:schemeClr>
          </a:solidFill>
          <a:ln w="38100">
            <a:noFill/>
          </a:ln>
          <a:effectLst>
            <a:outerShdw blurRad="355600" dist="88900" dir="2700000" algn="tl"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cxnSp>
        <p:nvCxnSpPr>
          <p:cNvPr id="14" name="直接连接符 13"/>
          <p:cNvCxnSpPr/>
          <p:nvPr/>
        </p:nvCxnSpPr>
        <p:spPr>
          <a:xfrm>
            <a:off x="5788240" y="1134847"/>
            <a:ext cx="0" cy="5008778"/>
          </a:xfrm>
          <a:prstGeom prst="line">
            <a:avLst/>
          </a:prstGeom>
          <a:ln w="25400" cap="rnd">
            <a:solidFill>
              <a:schemeClr val="tx1">
                <a:lumMod val="75000"/>
                <a:lumOff val="2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33" name="íṡḻíḓê"/>
          <p:cNvSpPr/>
          <p:nvPr/>
        </p:nvSpPr>
        <p:spPr bwMode="auto">
          <a:xfrm>
            <a:off x="1517896" y="1485716"/>
            <a:ext cx="2430340" cy="1869745"/>
          </a:xfrm>
          <a:custGeom>
            <a:avLst/>
            <a:gdLst>
              <a:gd name="T0" fmla="*/ 0 w 3698"/>
              <a:gd name="T1" fmla="*/ 2540 h 2845"/>
              <a:gd name="T2" fmla="*/ 224 w 3698"/>
              <a:gd name="T3" fmla="*/ 0 h 2845"/>
              <a:gd name="T4" fmla="*/ 3698 w 3698"/>
              <a:gd name="T5" fmla="*/ 305 h 2845"/>
              <a:gd name="T6" fmla="*/ 3475 w 3698"/>
              <a:gd name="T7" fmla="*/ 2845 h 2845"/>
              <a:gd name="T8" fmla="*/ 0 w 3698"/>
              <a:gd name="T9" fmla="*/ 2540 h 2845"/>
            </a:gdLst>
            <a:ahLst/>
            <a:cxnLst>
              <a:cxn ang="0">
                <a:pos x="T0" y="T1"/>
              </a:cxn>
              <a:cxn ang="0">
                <a:pos x="T2" y="T3"/>
              </a:cxn>
              <a:cxn ang="0">
                <a:pos x="T4" y="T5"/>
              </a:cxn>
              <a:cxn ang="0">
                <a:pos x="T6" y="T7"/>
              </a:cxn>
              <a:cxn ang="0">
                <a:pos x="T8" y="T9"/>
              </a:cxn>
            </a:cxnLst>
            <a:rect l="0" t="0" r="r" b="b"/>
            <a:pathLst>
              <a:path w="3698" h="2845">
                <a:moveTo>
                  <a:pt x="0" y="2540"/>
                </a:moveTo>
                <a:lnTo>
                  <a:pt x="224" y="0"/>
                </a:lnTo>
                <a:lnTo>
                  <a:pt x="3698" y="305"/>
                </a:lnTo>
                <a:lnTo>
                  <a:pt x="3475" y="2845"/>
                </a:lnTo>
                <a:lnTo>
                  <a:pt x="0" y="25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42" name="Rectangle 30"/>
          <p:cNvSpPr/>
          <p:nvPr/>
        </p:nvSpPr>
        <p:spPr bwMode="auto">
          <a:xfrm>
            <a:off x="6853555" y="1265555"/>
            <a:ext cx="4672330" cy="303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l" defTabSz="913765" rtl="0" eaLnBrk="1" fontAlgn="auto" latinLnBrk="0" hangingPunct="1">
              <a:lnSpc>
                <a:spcPct val="150000"/>
              </a:lnSpc>
              <a:spcBef>
                <a:spcPct val="0"/>
              </a:spcBef>
              <a:spcAft>
                <a:spcPts val="0"/>
              </a:spcAft>
              <a:buClrTx/>
              <a:buSzTx/>
              <a:buFont typeface="Arial" panose="020B0604020202020204" pitchFamily="34" charset="0"/>
              <a:buChar char="•"/>
              <a:defRPr/>
            </a:pPr>
            <a:r>
              <a:rPr lang="en-US" altLang="zh-CN" sz="1600" b="1" noProof="0" dirty="0">
                <a:ln>
                  <a:noFill/>
                </a:ln>
                <a:solidFill>
                  <a:srgbClr val="000000"/>
                </a:solidFill>
                <a:effectLst/>
                <a:uLnTx/>
                <a:uFillTx/>
                <a:latin typeface="+mn-ea"/>
                <a:sym typeface="+mn-ea"/>
              </a:rPr>
              <a:t>get_point_fromImg.py</a:t>
            </a:r>
            <a:r>
              <a:rPr lang="en-US" altLang="zh-CN" sz="1600" noProof="0" dirty="0">
                <a:ln>
                  <a:noFill/>
                </a:ln>
                <a:solidFill>
                  <a:srgbClr val="000000"/>
                </a:solidFill>
                <a:effectLst/>
                <a:uLnTx/>
                <a:uFillTx/>
                <a:latin typeface="+mn-ea"/>
                <a:sym typeface="+mn-ea"/>
              </a:rPr>
              <a:t> </a:t>
            </a:r>
            <a:r>
              <a:rPr lang="zh-CN" altLang="en-US" sz="1600" noProof="0" dirty="0">
                <a:ln>
                  <a:noFill/>
                </a:ln>
                <a:solidFill>
                  <a:srgbClr val="000000"/>
                </a:solidFill>
                <a:effectLst/>
                <a:uLnTx/>
                <a:uFillTx/>
                <a:latin typeface="+mn-ea"/>
                <a:sym typeface="+mn-ea"/>
              </a:rPr>
              <a:t>：</a:t>
            </a:r>
            <a:r>
              <a:rPr kumimoji="0" lang="en-US" altLang="zh-CN" sz="1600" b="0" i="0" u="none" strike="noStrike" kern="1200" cap="none" spc="0" normalizeH="0" baseline="0" noProof="0" dirty="0">
                <a:ln>
                  <a:noFill/>
                </a:ln>
                <a:solidFill>
                  <a:srgbClr val="000000"/>
                </a:solidFill>
                <a:effectLst/>
                <a:uLnTx/>
                <a:uFillTx/>
                <a:latin typeface="+mn-ea"/>
                <a:cs typeface="+mn-cs"/>
              </a:rPr>
              <a:t>Determine the pixel coordinates of the object </a:t>
            </a:r>
            <a:endParaRPr kumimoji="0" lang="en-US" altLang="zh-CN" sz="1600" b="0" i="0" u="none" strike="noStrike" kern="1200" cap="none" spc="0" normalizeH="0" baseline="0" noProof="0" dirty="0">
              <a:ln>
                <a:noFill/>
              </a:ln>
              <a:solidFill>
                <a:srgbClr val="000000"/>
              </a:solidFill>
              <a:effectLst/>
              <a:uLnTx/>
              <a:uFillTx/>
              <a:latin typeface="+mn-ea"/>
              <a:cs typeface="+mn-cs"/>
            </a:endParaRPr>
          </a:p>
          <a:p>
            <a:pPr marL="171450" marR="0" lvl="0" indent="-171450" algn="l" defTabSz="913765" rtl="0" eaLnBrk="1" fontAlgn="auto" latinLnBrk="0" hangingPunct="1">
              <a:lnSpc>
                <a:spcPct val="150000"/>
              </a:lnSpc>
              <a:spcBef>
                <a:spcPct val="0"/>
              </a:spcBef>
              <a:spcAft>
                <a:spcPts val="0"/>
              </a:spcAft>
              <a:buClrTx/>
              <a:buSzTx/>
              <a:buFont typeface="Arial" panose="020B0604020202020204" pitchFamily="34" charset="0"/>
              <a:buChar char="•"/>
              <a:defRPr/>
            </a:pPr>
            <a:r>
              <a:rPr lang="en-US" altLang="zh-CN" sz="1600" b="1" noProof="0" dirty="0">
                <a:ln>
                  <a:noFill/>
                </a:ln>
                <a:solidFill>
                  <a:srgbClr val="000000"/>
                </a:solidFill>
                <a:effectLst/>
                <a:uLnTx/>
                <a:uFillTx/>
                <a:latin typeface="+mn-ea"/>
                <a:sym typeface="+mn-ea"/>
              </a:rPr>
              <a:t>get_toWorld_H.py </a:t>
            </a:r>
            <a:r>
              <a:rPr lang="zh-CN" altLang="en-US" sz="1600" b="1" noProof="0" dirty="0">
                <a:ln>
                  <a:noFill/>
                </a:ln>
                <a:solidFill>
                  <a:srgbClr val="000000"/>
                </a:solidFill>
                <a:effectLst/>
                <a:uLnTx/>
                <a:uFillTx/>
                <a:latin typeface="+mn-ea"/>
                <a:sym typeface="+mn-ea"/>
              </a:rPr>
              <a:t>：</a:t>
            </a:r>
            <a:endParaRPr lang="zh-CN" altLang="en-US" sz="1600" b="1" noProof="0" dirty="0">
              <a:ln>
                <a:noFill/>
              </a:ln>
              <a:solidFill>
                <a:srgbClr val="000000"/>
              </a:solidFill>
              <a:effectLst/>
              <a:uLnTx/>
              <a:uFillTx/>
              <a:latin typeface="+mn-ea"/>
              <a:sym typeface="+mn-ea"/>
            </a:endParaRPr>
          </a:p>
          <a:p>
            <a:pPr marL="628650" marR="0" lvl="1" indent="-171450" algn="l" defTabSz="913765" rtl="0" eaLnBrk="1" fontAlgn="auto" latinLnBrk="0" hangingPunct="1">
              <a:lnSpc>
                <a:spcPct val="150000"/>
              </a:lnSpc>
              <a:spcBef>
                <a:spcPct val="0"/>
              </a:spcBef>
              <a:spcAft>
                <a:spcPts val="0"/>
              </a:spcAft>
              <a:buClrTx/>
              <a:buSzTx/>
              <a:buFont typeface="Arial" panose="020B0604020202020204" pitchFamily="34" charset="0"/>
              <a:buChar char="•"/>
              <a:defRPr/>
            </a:pPr>
            <a:r>
              <a:rPr lang="en-US" altLang="zh-CN" sz="1600" noProof="0" dirty="0">
                <a:ln>
                  <a:noFill/>
                </a:ln>
                <a:solidFill>
                  <a:srgbClr val="000000"/>
                </a:solidFill>
                <a:effectLst/>
                <a:uLnTx/>
                <a:uFillTx/>
                <a:latin typeface="+mn-ea"/>
                <a:sym typeface="+mn-ea"/>
              </a:rPr>
              <a:t>Measure the object in the world coordinate system</a:t>
            </a:r>
            <a:endParaRPr kumimoji="0" lang="en-US" altLang="zh-CN" sz="1600" b="0" i="0" u="none" strike="noStrike" kern="1200" cap="none" spc="0" normalizeH="0" baseline="0" noProof="0" dirty="0">
              <a:ln>
                <a:noFill/>
              </a:ln>
              <a:solidFill>
                <a:srgbClr val="000000"/>
              </a:solidFill>
              <a:effectLst/>
              <a:uLnTx/>
              <a:uFillTx/>
              <a:latin typeface="+mn-ea"/>
              <a:cs typeface="+mn-cs"/>
            </a:endParaRPr>
          </a:p>
          <a:p>
            <a:pPr marL="628650" marR="0" lvl="1" indent="-171450" algn="l" defTabSz="913765" rtl="0" eaLnBrk="1" fontAlgn="auto" latinLnBrk="0" hangingPunct="1">
              <a:lnSpc>
                <a:spcPct val="150000"/>
              </a:lnSpc>
              <a:spcBef>
                <a:spcPct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000000"/>
                </a:solidFill>
                <a:effectLst/>
                <a:uLnTx/>
                <a:uFillTx/>
                <a:latin typeface="+mn-ea"/>
                <a:cs typeface="+mn-cs"/>
              </a:rPr>
              <a:t>Calculate the H via </a:t>
            </a:r>
            <a:r>
              <a:rPr kumimoji="0" lang="en-US" altLang="zh-CN" sz="1400" b="0" i="1" u="none" strike="noStrike" kern="1200" cap="none" spc="0" normalizeH="0" baseline="0" noProof="0" dirty="0">
                <a:ln>
                  <a:noFill/>
                </a:ln>
                <a:solidFill>
                  <a:srgbClr val="000000"/>
                </a:solidFill>
                <a:effectLst/>
                <a:uLnTx/>
                <a:uFillTx/>
                <a:latin typeface="+mn-ea"/>
                <a:cs typeface="+mn-cs"/>
              </a:rPr>
              <a:t>cv2.findHomography(imagePoints, worldPoints)</a:t>
            </a:r>
            <a:endParaRPr kumimoji="0" lang="en-US" altLang="zh-CN" sz="1400" b="0" i="1" u="none" strike="noStrike" kern="1200" cap="none" spc="0" normalizeH="0" baseline="0" noProof="0" dirty="0">
              <a:ln>
                <a:noFill/>
              </a:ln>
              <a:solidFill>
                <a:srgbClr val="000000"/>
              </a:solidFill>
              <a:effectLst/>
              <a:uLnTx/>
              <a:uFillTx/>
              <a:latin typeface="+mn-ea"/>
              <a:cs typeface="+mn-cs"/>
            </a:endParaRPr>
          </a:p>
        </p:txBody>
      </p:sp>
      <p:sp>
        <p:nvSpPr>
          <p:cNvPr id="15" name="标题 14"/>
          <p:cNvSpPr>
            <a:spLocks noGrp="1"/>
          </p:cNvSpPr>
          <p:nvPr>
            <p:ph type="title"/>
          </p:nvPr>
        </p:nvSpPr>
        <p:spPr>
          <a:xfrm>
            <a:off x="1341437" y="235280"/>
            <a:ext cx="10850563" cy="663575"/>
          </a:xfrm>
        </p:spPr>
        <p:txBody>
          <a:bodyPr/>
          <a:lstStyle/>
          <a:p>
            <a:r>
              <a:rPr lang="en-US" altLang="zh-CN">
                <a:sym typeface="+mn-ea"/>
              </a:rPr>
              <a:t>Key Algorithm</a:t>
            </a:r>
            <a:r>
              <a:rPr lang="en-US" altLang="zh-CN"/>
              <a:t> - </a:t>
            </a:r>
            <a:r>
              <a:rPr lang="en-US" altLang="zh-CN" noProof="0" dirty="0">
                <a:ln>
                  <a:noFill/>
                </a:ln>
                <a:solidFill>
                  <a:srgbClr val="000000"/>
                </a:solidFill>
                <a:effectLst/>
                <a:uLnTx/>
                <a:uFillTx/>
                <a:latin typeface="Arial" panose="020B0604020202020204"/>
                <a:ea typeface="微软雅黑" panose="020B0503020204020204" pitchFamily="34" charset="-122"/>
                <a:cs typeface="+mn-cs"/>
                <a:sym typeface="+mn-ea"/>
              </a:rPr>
              <a:t>Determine the homography matrix</a:t>
            </a:r>
            <a:endParaRPr lang="en-US" altLang="zh-CN"/>
          </a:p>
        </p:txBody>
      </p:sp>
      <p:sp>
        <p:nvSpPr>
          <p:cNvPr id="549" name="book-and-cd_43679"/>
          <p:cNvSpPr>
            <a:spLocks noChangeAspect="1"/>
          </p:cNvSpPr>
          <p:nvPr/>
        </p:nvSpPr>
        <p:spPr bwMode="auto">
          <a:xfrm>
            <a:off x="520658" y="414668"/>
            <a:ext cx="609685" cy="488288"/>
          </a:xfrm>
          <a:custGeom>
            <a:avLst/>
            <a:gdLst>
              <a:gd name="connsiteX0" fmla="*/ 452113 w 560604"/>
              <a:gd name="connsiteY0" fmla="*/ 77314 h 448980"/>
              <a:gd name="connsiteX1" fmla="*/ 417185 w 560604"/>
              <a:gd name="connsiteY1" fmla="*/ 112165 h 448980"/>
              <a:gd name="connsiteX2" fmla="*/ 452113 w 560604"/>
              <a:gd name="connsiteY2" fmla="*/ 145726 h 448980"/>
              <a:gd name="connsiteX3" fmla="*/ 485747 w 560604"/>
              <a:gd name="connsiteY3" fmla="*/ 112165 h 448980"/>
              <a:gd name="connsiteX4" fmla="*/ 452113 w 560604"/>
              <a:gd name="connsiteY4" fmla="*/ 77314 h 448980"/>
              <a:gd name="connsiteX5" fmla="*/ 118850 w 560604"/>
              <a:gd name="connsiteY5" fmla="*/ 64516 h 448980"/>
              <a:gd name="connsiteX6" fmla="*/ 40048 w 560604"/>
              <a:gd name="connsiteY6" fmla="*/ 77417 h 448980"/>
              <a:gd name="connsiteX7" fmla="*/ 40048 w 560604"/>
              <a:gd name="connsiteY7" fmla="*/ 392214 h 448980"/>
              <a:gd name="connsiteX8" fmla="*/ 107224 w 560604"/>
              <a:gd name="connsiteY8" fmla="*/ 380602 h 448980"/>
              <a:gd name="connsiteX9" fmla="*/ 255786 w 560604"/>
              <a:gd name="connsiteY9" fmla="*/ 412856 h 448980"/>
              <a:gd name="connsiteX10" fmla="*/ 255786 w 560604"/>
              <a:gd name="connsiteY10" fmla="*/ 277390 h 448980"/>
              <a:gd name="connsiteX11" fmla="*/ 246743 w 560604"/>
              <a:gd name="connsiteY11" fmla="*/ 287711 h 448980"/>
              <a:gd name="connsiteX12" fmla="*/ 246743 w 560604"/>
              <a:gd name="connsiteY12" fmla="*/ 109671 h 448980"/>
              <a:gd name="connsiteX13" fmla="*/ 118850 w 560604"/>
              <a:gd name="connsiteY13" fmla="*/ 64516 h 448980"/>
              <a:gd name="connsiteX14" fmla="*/ 452113 w 560604"/>
              <a:gd name="connsiteY14" fmla="*/ 64406 h 448980"/>
              <a:gd name="connsiteX15" fmla="*/ 498683 w 560604"/>
              <a:gd name="connsiteY15" fmla="*/ 112165 h 448980"/>
              <a:gd name="connsiteX16" fmla="*/ 452113 w 560604"/>
              <a:gd name="connsiteY16" fmla="*/ 158634 h 448980"/>
              <a:gd name="connsiteX17" fmla="*/ 404248 w 560604"/>
              <a:gd name="connsiteY17" fmla="*/ 112165 h 448980"/>
              <a:gd name="connsiteX18" fmla="*/ 452113 w 560604"/>
              <a:gd name="connsiteY18" fmla="*/ 64406 h 448980"/>
              <a:gd name="connsiteX19" fmla="*/ 452058 w 560604"/>
              <a:gd name="connsiteY19" fmla="*/ 59344 h 448980"/>
              <a:gd name="connsiteX20" fmla="*/ 399076 w 560604"/>
              <a:gd name="connsiteY20" fmla="*/ 112237 h 448980"/>
              <a:gd name="connsiteX21" fmla="*/ 452058 w 560604"/>
              <a:gd name="connsiteY21" fmla="*/ 163840 h 448980"/>
              <a:gd name="connsiteX22" fmla="*/ 505039 w 560604"/>
              <a:gd name="connsiteY22" fmla="*/ 112237 h 448980"/>
              <a:gd name="connsiteX23" fmla="*/ 452058 w 560604"/>
              <a:gd name="connsiteY23" fmla="*/ 59344 h 448980"/>
              <a:gd name="connsiteX24" fmla="*/ 118850 w 560604"/>
              <a:gd name="connsiteY24" fmla="*/ 50324 h 448980"/>
              <a:gd name="connsiteX25" fmla="*/ 257078 w 560604"/>
              <a:gd name="connsiteY25" fmla="*/ 99350 h 448980"/>
              <a:gd name="connsiteX26" fmla="*/ 334589 w 560604"/>
              <a:gd name="connsiteY26" fmla="*/ 58065 h 448980"/>
              <a:gd name="connsiteX27" fmla="*/ 329422 w 560604"/>
              <a:gd name="connsiteY27" fmla="*/ 76127 h 448980"/>
              <a:gd name="connsiteX28" fmla="*/ 268705 w 560604"/>
              <a:gd name="connsiteY28" fmla="*/ 109671 h 448980"/>
              <a:gd name="connsiteX29" fmla="*/ 268705 w 560604"/>
              <a:gd name="connsiteY29" fmla="*/ 287711 h 448980"/>
              <a:gd name="connsiteX30" fmla="*/ 259662 w 560604"/>
              <a:gd name="connsiteY30" fmla="*/ 277390 h 448980"/>
              <a:gd name="connsiteX31" fmla="*/ 259662 w 560604"/>
              <a:gd name="connsiteY31" fmla="*/ 412856 h 448980"/>
              <a:gd name="connsiteX32" fmla="*/ 405641 w 560604"/>
              <a:gd name="connsiteY32" fmla="*/ 380602 h 448980"/>
              <a:gd name="connsiteX33" fmla="*/ 475400 w 560604"/>
              <a:gd name="connsiteY33" fmla="*/ 392214 h 448980"/>
              <a:gd name="connsiteX34" fmla="*/ 475400 w 560604"/>
              <a:gd name="connsiteY34" fmla="*/ 233525 h 448980"/>
              <a:gd name="connsiteX35" fmla="*/ 510280 w 560604"/>
              <a:gd name="connsiteY35" fmla="*/ 221914 h 448980"/>
              <a:gd name="connsiteX36" fmla="*/ 510280 w 560604"/>
              <a:gd name="connsiteY36" fmla="*/ 437369 h 448980"/>
              <a:gd name="connsiteX37" fmla="*/ 290666 w 560604"/>
              <a:gd name="connsiteY37" fmla="*/ 437369 h 448980"/>
              <a:gd name="connsiteX38" fmla="*/ 258370 w 560604"/>
              <a:gd name="connsiteY38" fmla="*/ 448980 h 448980"/>
              <a:gd name="connsiteX39" fmla="*/ 226074 w 560604"/>
              <a:gd name="connsiteY39" fmla="*/ 437369 h 448980"/>
              <a:gd name="connsiteX40" fmla="*/ 0 w 560604"/>
              <a:gd name="connsiteY40" fmla="*/ 437369 h 448980"/>
              <a:gd name="connsiteX41" fmla="*/ 0 w 560604"/>
              <a:gd name="connsiteY41" fmla="*/ 113541 h 448980"/>
              <a:gd name="connsiteX42" fmla="*/ 24545 w 560604"/>
              <a:gd name="connsiteY42" fmla="*/ 96769 h 448980"/>
              <a:gd name="connsiteX43" fmla="*/ 24545 w 560604"/>
              <a:gd name="connsiteY43" fmla="*/ 67096 h 448980"/>
              <a:gd name="connsiteX44" fmla="*/ 29713 w 560604"/>
              <a:gd name="connsiteY44" fmla="*/ 65806 h 448980"/>
              <a:gd name="connsiteX45" fmla="*/ 118850 w 560604"/>
              <a:gd name="connsiteY45" fmla="*/ 50324 h 448980"/>
              <a:gd name="connsiteX46" fmla="*/ 449473 w 560604"/>
              <a:gd name="connsiteY46" fmla="*/ 0 h 448980"/>
              <a:gd name="connsiteX47" fmla="*/ 560604 w 560604"/>
              <a:gd name="connsiteY47" fmla="*/ 109657 h 448980"/>
              <a:gd name="connsiteX48" fmla="*/ 449473 w 560604"/>
              <a:gd name="connsiteY48" fmla="*/ 219313 h 448980"/>
              <a:gd name="connsiteX49" fmla="*/ 339634 w 560604"/>
              <a:gd name="connsiteY49" fmla="*/ 109657 h 448980"/>
              <a:gd name="connsiteX50" fmla="*/ 449473 w 560604"/>
              <a:gd name="connsiteY50" fmla="*/ 0 h 44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60604" h="448980">
                <a:moveTo>
                  <a:pt x="452113" y="77314"/>
                </a:moveTo>
                <a:cubicBezTo>
                  <a:pt x="432708" y="77314"/>
                  <a:pt x="417185" y="92804"/>
                  <a:pt x="417185" y="112165"/>
                </a:cubicBezTo>
                <a:cubicBezTo>
                  <a:pt x="417185" y="130237"/>
                  <a:pt x="432708" y="145726"/>
                  <a:pt x="452113" y="145726"/>
                </a:cubicBezTo>
                <a:cubicBezTo>
                  <a:pt x="471517" y="145726"/>
                  <a:pt x="485747" y="130237"/>
                  <a:pt x="485747" y="112165"/>
                </a:cubicBezTo>
                <a:cubicBezTo>
                  <a:pt x="485747" y="92804"/>
                  <a:pt x="470223" y="77314"/>
                  <a:pt x="452113" y="77314"/>
                </a:cubicBezTo>
                <a:close/>
                <a:moveTo>
                  <a:pt x="118850" y="64516"/>
                </a:moveTo>
                <a:cubicBezTo>
                  <a:pt x="81387" y="64516"/>
                  <a:pt x="50382" y="73547"/>
                  <a:pt x="40048" y="77417"/>
                </a:cubicBezTo>
                <a:lnTo>
                  <a:pt x="40048" y="392214"/>
                </a:lnTo>
                <a:cubicBezTo>
                  <a:pt x="58133" y="384473"/>
                  <a:pt x="81387" y="380602"/>
                  <a:pt x="107224" y="380602"/>
                </a:cubicBezTo>
                <a:cubicBezTo>
                  <a:pt x="171816" y="380602"/>
                  <a:pt x="236408" y="405115"/>
                  <a:pt x="255786" y="412856"/>
                </a:cubicBezTo>
                <a:lnTo>
                  <a:pt x="255786" y="277390"/>
                </a:lnTo>
                <a:lnTo>
                  <a:pt x="246743" y="287711"/>
                </a:lnTo>
                <a:lnTo>
                  <a:pt x="246743" y="109671"/>
                </a:lnTo>
                <a:cubicBezTo>
                  <a:pt x="211863" y="79997"/>
                  <a:pt x="169232" y="64516"/>
                  <a:pt x="118850" y="64516"/>
                </a:cubicBezTo>
                <a:close/>
                <a:moveTo>
                  <a:pt x="452113" y="64406"/>
                </a:moveTo>
                <a:cubicBezTo>
                  <a:pt x="477985" y="64406"/>
                  <a:pt x="498683" y="86350"/>
                  <a:pt x="498683" y="112165"/>
                </a:cubicBezTo>
                <a:cubicBezTo>
                  <a:pt x="498683" y="137981"/>
                  <a:pt x="477985" y="158634"/>
                  <a:pt x="452113" y="158634"/>
                </a:cubicBezTo>
                <a:cubicBezTo>
                  <a:pt x="426240" y="158634"/>
                  <a:pt x="404248" y="137981"/>
                  <a:pt x="404248" y="112165"/>
                </a:cubicBezTo>
                <a:cubicBezTo>
                  <a:pt x="404248" y="86350"/>
                  <a:pt x="426240" y="64406"/>
                  <a:pt x="452113" y="64406"/>
                </a:cubicBezTo>
                <a:close/>
                <a:moveTo>
                  <a:pt x="452058" y="59344"/>
                </a:moveTo>
                <a:cubicBezTo>
                  <a:pt x="422336" y="59344"/>
                  <a:pt x="399076" y="82565"/>
                  <a:pt x="399076" y="112237"/>
                </a:cubicBezTo>
                <a:cubicBezTo>
                  <a:pt x="399076" y="140618"/>
                  <a:pt x="422336" y="163840"/>
                  <a:pt x="452058" y="163840"/>
                </a:cubicBezTo>
                <a:cubicBezTo>
                  <a:pt x="480486" y="163840"/>
                  <a:pt x="505039" y="140618"/>
                  <a:pt x="505039" y="112237"/>
                </a:cubicBezTo>
                <a:cubicBezTo>
                  <a:pt x="505039" y="82565"/>
                  <a:pt x="480486" y="59344"/>
                  <a:pt x="452058" y="59344"/>
                </a:cubicBezTo>
                <a:close/>
                <a:moveTo>
                  <a:pt x="118850" y="50324"/>
                </a:moveTo>
                <a:cubicBezTo>
                  <a:pt x="173108" y="50324"/>
                  <a:pt x="219614" y="67096"/>
                  <a:pt x="257078" y="99350"/>
                </a:cubicBezTo>
                <a:cubicBezTo>
                  <a:pt x="280331" y="79997"/>
                  <a:pt x="306168" y="65806"/>
                  <a:pt x="334589" y="58065"/>
                </a:cubicBezTo>
                <a:cubicBezTo>
                  <a:pt x="332005" y="64516"/>
                  <a:pt x="330713" y="69676"/>
                  <a:pt x="329422" y="76127"/>
                </a:cubicBezTo>
                <a:cubicBezTo>
                  <a:pt x="307460" y="82578"/>
                  <a:pt x="286791" y="94189"/>
                  <a:pt x="268705" y="109671"/>
                </a:cubicBezTo>
                <a:lnTo>
                  <a:pt x="268705" y="287711"/>
                </a:lnTo>
                <a:lnTo>
                  <a:pt x="259662" y="277390"/>
                </a:lnTo>
                <a:lnTo>
                  <a:pt x="259662" y="412856"/>
                </a:lnTo>
                <a:cubicBezTo>
                  <a:pt x="279039" y="405115"/>
                  <a:pt x="339756" y="380602"/>
                  <a:pt x="405641" y="380602"/>
                </a:cubicBezTo>
                <a:cubicBezTo>
                  <a:pt x="431478" y="380602"/>
                  <a:pt x="454731" y="384473"/>
                  <a:pt x="475400" y="392214"/>
                </a:cubicBezTo>
                <a:lnTo>
                  <a:pt x="475400" y="233525"/>
                </a:lnTo>
                <a:cubicBezTo>
                  <a:pt x="488319" y="230945"/>
                  <a:pt x="499945" y="227074"/>
                  <a:pt x="510280" y="221914"/>
                </a:cubicBezTo>
                <a:lnTo>
                  <a:pt x="510280" y="437369"/>
                </a:lnTo>
                <a:lnTo>
                  <a:pt x="290666" y="437369"/>
                </a:lnTo>
                <a:cubicBezTo>
                  <a:pt x="282915" y="445110"/>
                  <a:pt x="271288" y="448980"/>
                  <a:pt x="258370" y="448980"/>
                </a:cubicBezTo>
                <a:cubicBezTo>
                  <a:pt x="245451" y="448980"/>
                  <a:pt x="233825" y="445110"/>
                  <a:pt x="226074" y="437369"/>
                </a:cubicBezTo>
                <a:lnTo>
                  <a:pt x="0" y="437369"/>
                </a:lnTo>
                <a:lnTo>
                  <a:pt x="0" y="113541"/>
                </a:lnTo>
                <a:cubicBezTo>
                  <a:pt x="0" y="105800"/>
                  <a:pt x="9043" y="100640"/>
                  <a:pt x="24545" y="96769"/>
                </a:cubicBezTo>
                <a:lnTo>
                  <a:pt x="24545" y="67096"/>
                </a:lnTo>
                <a:lnTo>
                  <a:pt x="29713" y="65806"/>
                </a:lnTo>
                <a:cubicBezTo>
                  <a:pt x="31005" y="64516"/>
                  <a:pt x="68468" y="50324"/>
                  <a:pt x="118850" y="50324"/>
                </a:cubicBezTo>
                <a:close/>
                <a:moveTo>
                  <a:pt x="449473" y="0"/>
                </a:moveTo>
                <a:cubicBezTo>
                  <a:pt x="510208" y="0"/>
                  <a:pt x="560604" y="49023"/>
                  <a:pt x="560604" y="109657"/>
                </a:cubicBezTo>
                <a:cubicBezTo>
                  <a:pt x="560604" y="170290"/>
                  <a:pt x="510208" y="219313"/>
                  <a:pt x="449473" y="219313"/>
                </a:cubicBezTo>
                <a:cubicBezTo>
                  <a:pt x="388739" y="219313"/>
                  <a:pt x="339634" y="170290"/>
                  <a:pt x="339634" y="109657"/>
                </a:cubicBezTo>
                <a:cubicBezTo>
                  <a:pt x="339634" y="49023"/>
                  <a:pt x="388739" y="0"/>
                  <a:pt x="449473" y="0"/>
                </a:cubicBezTo>
                <a:close/>
              </a:path>
            </a:pathLst>
          </a:custGeom>
          <a:solidFill>
            <a:srgbClr val="1A3172"/>
          </a:solidFill>
          <a:ln>
            <a:noFill/>
          </a:ln>
        </p:spPr>
      </p:sp>
      <p:pic>
        <p:nvPicPr>
          <p:cNvPr id="545" name="图片 544"/>
          <p:cNvPicPr>
            <a:picLocks noChangeAspect="1"/>
          </p:cNvPicPr>
          <p:nvPr/>
        </p:nvPicPr>
        <p:blipFill>
          <a:blip r:embed="rId2"/>
          <a:stretch>
            <a:fillRect/>
          </a:stretch>
        </p:blipFill>
        <p:spPr>
          <a:xfrm>
            <a:off x="572770" y="1265555"/>
            <a:ext cx="4718050" cy="3543300"/>
          </a:xfrm>
          <a:prstGeom prst="rect">
            <a:avLst/>
          </a:prstGeom>
        </p:spPr>
      </p:pic>
      <p:sp>
        <p:nvSpPr>
          <p:cNvPr id="7" name="文本框 6"/>
          <p:cNvSpPr txBox="1"/>
          <p:nvPr/>
        </p:nvSpPr>
        <p:spPr>
          <a:xfrm>
            <a:off x="899160" y="4808855"/>
            <a:ext cx="4064000" cy="554355"/>
          </a:xfrm>
          <a:prstGeom prst="rect">
            <a:avLst/>
          </a:prstGeom>
          <a:noFill/>
        </p:spPr>
        <p:txBody>
          <a:bodyPr wrap="square" lIns="90000" tIns="46800" rIns="90000" bIns="46800" rtlCol="0" anchor="ctr" anchorCtr="0">
            <a:normAutofit/>
          </a:bodyPr>
          <a:p>
            <a:pPr algn="ctr"/>
            <a:r>
              <a:rPr lang="en-US" altLang="zh-CN" dirty="0"/>
              <a:t>click a point to get the coordinate</a:t>
            </a:r>
            <a:endParaRPr lang="en-US" altLang="zh-CN" dirty="0"/>
          </a:p>
        </p:txBody>
      </p:sp>
      <p:pic>
        <p:nvPicPr>
          <p:cNvPr id="8" name="图片 7"/>
          <p:cNvPicPr>
            <a:picLocks noChangeAspect="1"/>
          </p:cNvPicPr>
          <p:nvPr/>
        </p:nvPicPr>
        <p:blipFill>
          <a:blip r:embed="rId3"/>
          <a:stretch>
            <a:fillRect/>
          </a:stretch>
        </p:blipFill>
        <p:spPr>
          <a:xfrm>
            <a:off x="7980680" y="4364990"/>
            <a:ext cx="2418715" cy="1936115"/>
          </a:xfrm>
          <a:prstGeom prst="rect">
            <a:avLst/>
          </a:prstGeom>
        </p:spPr>
      </p:pic>
    </p:spTree>
  </p:cSld>
  <p:clrMapOvr>
    <a:masterClrMapping/>
  </p:clrMapOvr>
  <p:transition spd="slow" advTm="3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矩形 547"/>
          <p:cNvSpPr/>
          <p:nvPr/>
        </p:nvSpPr>
        <p:spPr bwMode="auto">
          <a:xfrm>
            <a:off x="2304415" y="2653030"/>
            <a:ext cx="2097405" cy="1228090"/>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rPr>
              <a:t>intrinsic by calibration</a:t>
            </a:r>
            <a:endParaRPr lang="en-US" altLang="zh-CN" dirty="0">
              <a:solidFill>
                <a:schemeClr val="dk1"/>
              </a:solidFill>
            </a:endParaRPr>
          </a:p>
        </p:txBody>
      </p:sp>
      <p:sp>
        <p:nvSpPr>
          <p:cNvPr id="15" name="标题 14"/>
          <p:cNvSpPr>
            <a:spLocks noGrp="1"/>
          </p:cNvSpPr>
          <p:nvPr>
            <p:ph type="title"/>
          </p:nvPr>
        </p:nvSpPr>
        <p:spPr>
          <a:xfrm>
            <a:off x="1341437" y="235280"/>
            <a:ext cx="10850563" cy="663575"/>
          </a:xfrm>
        </p:spPr>
        <p:txBody>
          <a:bodyPr/>
          <a:lstStyle/>
          <a:p>
            <a:r>
              <a:rPr lang="en-US" altLang="zh-CN"/>
              <a:t>Key Algorithm - Distance Estimation</a:t>
            </a:r>
            <a:endParaRPr lang="en-US" altLang="zh-CN"/>
          </a:p>
        </p:txBody>
      </p:sp>
      <p:sp>
        <p:nvSpPr>
          <p:cNvPr id="549" name="book-and-cd_43679"/>
          <p:cNvSpPr>
            <a:spLocks noChangeAspect="1"/>
          </p:cNvSpPr>
          <p:nvPr/>
        </p:nvSpPr>
        <p:spPr bwMode="auto">
          <a:xfrm>
            <a:off x="520658" y="414668"/>
            <a:ext cx="609685" cy="488288"/>
          </a:xfrm>
          <a:custGeom>
            <a:avLst/>
            <a:gdLst>
              <a:gd name="connsiteX0" fmla="*/ 452113 w 560604"/>
              <a:gd name="connsiteY0" fmla="*/ 77314 h 448980"/>
              <a:gd name="connsiteX1" fmla="*/ 417185 w 560604"/>
              <a:gd name="connsiteY1" fmla="*/ 112165 h 448980"/>
              <a:gd name="connsiteX2" fmla="*/ 452113 w 560604"/>
              <a:gd name="connsiteY2" fmla="*/ 145726 h 448980"/>
              <a:gd name="connsiteX3" fmla="*/ 485747 w 560604"/>
              <a:gd name="connsiteY3" fmla="*/ 112165 h 448980"/>
              <a:gd name="connsiteX4" fmla="*/ 452113 w 560604"/>
              <a:gd name="connsiteY4" fmla="*/ 77314 h 448980"/>
              <a:gd name="connsiteX5" fmla="*/ 118850 w 560604"/>
              <a:gd name="connsiteY5" fmla="*/ 64516 h 448980"/>
              <a:gd name="connsiteX6" fmla="*/ 40048 w 560604"/>
              <a:gd name="connsiteY6" fmla="*/ 77417 h 448980"/>
              <a:gd name="connsiteX7" fmla="*/ 40048 w 560604"/>
              <a:gd name="connsiteY7" fmla="*/ 392214 h 448980"/>
              <a:gd name="connsiteX8" fmla="*/ 107224 w 560604"/>
              <a:gd name="connsiteY8" fmla="*/ 380602 h 448980"/>
              <a:gd name="connsiteX9" fmla="*/ 255786 w 560604"/>
              <a:gd name="connsiteY9" fmla="*/ 412856 h 448980"/>
              <a:gd name="connsiteX10" fmla="*/ 255786 w 560604"/>
              <a:gd name="connsiteY10" fmla="*/ 277390 h 448980"/>
              <a:gd name="connsiteX11" fmla="*/ 246743 w 560604"/>
              <a:gd name="connsiteY11" fmla="*/ 287711 h 448980"/>
              <a:gd name="connsiteX12" fmla="*/ 246743 w 560604"/>
              <a:gd name="connsiteY12" fmla="*/ 109671 h 448980"/>
              <a:gd name="connsiteX13" fmla="*/ 118850 w 560604"/>
              <a:gd name="connsiteY13" fmla="*/ 64516 h 448980"/>
              <a:gd name="connsiteX14" fmla="*/ 452113 w 560604"/>
              <a:gd name="connsiteY14" fmla="*/ 64406 h 448980"/>
              <a:gd name="connsiteX15" fmla="*/ 498683 w 560604"/>
              <a:gd name="connsiteY15" fmla="*/ 112165 h 448980"/>
              <a:gd name="connsiteX16" fmla="*/ 452113 w 560604"/>
              <a:gd name="connsiteY16" fmla="*/ 158634 h 448980"/>
              <a:gd name="connsiteX17" fmla="*/ 404248 w 560604"/>
              <a:gd name="connsiteY17" fmla="*/ 112165 h 448980"/>
              <a:gd name="connsiteX18" fmla="*/ 452113 w 560604"/>
              <a:gd name="connsiteY18" fmla="*/ 64406 h 448980"/>
              <a:gd name="connsiteX19" fmla="*/ 452058 w 560604"/>
              <a:gd name="connsiteY19" fmla="*/ 59344 h 448980"/>
              <a:gd name="connsiteX20" fmla="*/ 399076 w 560604"/>
              <a:gd name="connsiteY20" fmla="*/ 112237 h 448980"/>
              <a:gd name="connsiteX21" fmla="*/ 452058 w 560604"/>
              <a:gd name="connsiteY21" fmla="*/ 163840 h 448980"/>
              <a:gd name="connsiteX22" fmla="*/ 505039 w 560604"/>
              <a:gd name="connsiteY22" fmla="*/ 112237 h 448980"/>
              <a:gd name="connsiteX23" fmla="*/ 452058 w 560604"/>
              <a:gd name="connsiteY23" fmla="*/ 59344 h 448980"/>
              <a:gd name="connsiteX24" fmla="*/ 118850 w 560604"/>
              <a:gd name="connsiteY24" fmla="*/ 50324 h 448980"/>
              <a:gd name="connsiteX25" fmla="*/ 257078 w 560604"/>
              <a:gd name="connsiteY25" fmla="*/ 99350 h 448980"/>
              <a:gd name="connsiteX26" fmla="*/ 334589 w 560604"/>
              <a:gd name="connsiteY26" fmla="*/ 58065 h 448980"/>
              <a:gd name="connsiteX27" fmla="*/ 329422 w 560604"/>
              <a:gd name="connsiteY27" fmla="*/ 76127 h 448980"/>
              <a:gd name="connsiteX28" fmla="*/ 268705 w 560604"/>
              <a:gd name="connsiteY28" fmla="*/ 109671 h 448980"/>
              <a:gd name="connsiteX29" fmla="*/ 268705 w 560604"/>
              <a:gd name="connsiteY29" fmla="*/ 287711 h 448980"/>
              <a:gd name="connsiteX30" fmla="*/ 259662 w 560604"/>
              <a:gd name="connsiteY30" fmla="*/ 277390 h 448980"/>
              <a:gd name="connsiteX31" fmla="*/ 259662 w 560604"/>
              <a:gd name="connsiteY31" fmla="*/ 412856 h 448980"/>
              <a:gd name="connsiteX32" fmla="*/ 405641 w 560604"/>
              <a:gd name="connsiteY32" fmla="*/ 380602 h 448980"/>
              <a:gd name="connsiteX33" fmla="*/ 475400 w 560604"/>
              <a:gd name="connsiteY33" fmla="*/ 392214 h 448980"/>
              <a:gd name="connsiteX34" fmla="*/ 475400 w 560604"/>
              <a:gd name="connsiteY34" fmla="*/ 233525 h 448980"/>
              <a:gd name="connsiteX35" fmla="*/ 510280 w 560604"/>
              <a:gd name="connsiteY35" fmla="*/ 221914 h 448980"/>
              <a:gd name="connsiteX36" fmla="*/ 510280 w 560604"/>
              <a:gd name="connsiteY36" fmla="*/ 437369 h 448980"/>
              <a:gd name="connsiteX37" fmla="*/ 290666 w 560604"/>
              <a:gd name="connsiteY37" fmla="*/ 437369 h 448980"/>
              <a:gd name="connsiteX38" fmla="*/ 258370 w 560604"/>
              <a:gd name="connsiteY38" fmla="*/ 448980 h 448980"/>
              <a:gd name="connsiteX39" fmla="*/ 226074 w 560604"/>
              <a:gd name="connsiteY39" fmla="*/ 437369 h 448980"/>
              <a:gd name="connsiteX40" fmla="*/ 0 w 560604"/>
              <a:gd name="connsiteY40" fmla="*/ 437369 h 448980"/>
              <a:gd name="connsiteX41" fmla="*/ 0 w 560604"/>
              <a:gd name="connsiteY41" fmla="*/ 113541 h 448980"/>
              <a:gd name="connsiteX42" fmla="*/ 24545 w 560604"/>
              <a:gd name="connsiteY42" fmla="*/ 96769 h 448980"/>
              <a:gd name="connsiteX43" fmla="*/ 24545 w 560604"/>
              <a:gd name="connsiteY43" fmla="*/ 67096 h 448980"/>
              <a:gd name="connsiteX44" fmla="*/ 29713 w 560604"/>
              <a:gd name="connsiteY44" fmla="*/ 65806 h 448980"/>
              <a:gd name="connsiteX45" fmla="*/ 118850 w 560604"/>
              <a:gd name="connsiteY45" fmla="*/ 50324 h 448980"/>
              <a:gd name="connsiteX46" fmla="*/ 449473 w 560604"/>
              <a:gd name="connsiteY46" fmla="*/ 0 h 448980"/>
              <a:gd name="connsiteX47" fmla="*/ 560604 w 560604"/>
              <a:gd name="connsiteY47" fmla="*/ 109657 h 448980"/>
              <a:gd name="connsiteX48" fmla="*/ 449473 w 560604"/>
              <a:gd name="connsiteY48" fmla="*/ 219313 h 448980"/>
              <a:gd name="connsiteX49" fmla="*/ 339634 w 560604"/>
              <a:gd name="connsiteY49" fmla="*/ 109657 h 448980"/>
              <a:gd name="connsiteX50" fmla="*/ 449473 w 560604"/>
              <a:gd name="connsiteY50" fmla="*/ 0 h 44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60604" h="448980">
                <a:moveTo>
                  <a:pt x="452113" y="77314"/>
                </a:moveTo>
                <a:cubicBezTo>
                  <a:pt x="432708" y="77314"/>
                  <a:pt x="417185" y="92804"/>
                  <a:pt x="417185" y="112165"/>
                </a:cubicBezTo>
                <a:cubicBezTo>
                  <a:pt x="417185" y="130237"/>
                  <a:pt x="432708" y="145726"/>
                  <a:pt x="452113" y="145726"/>
                </a:cubicBezTo>
                <a:cubicBezTo>
                  <a:pt x="471517" y="145726"/>
                  <a:pt x="485747" y="130237"/>
                  <a:pt x="485747" y="112165"/>
                </a:cubicBezTo>
                <a:cubicBezTo>
                  <a:pt x="485747" y="92804"/>
                  <a:pt x="470223" y="77314"/>
                  <a:pt x="452113" y="77314"/>
                </a:cubicBezTo>
                <a:close/>
                <a:moveTo>
                  <a:pt x="118850" y="64516"/>
                </a:moveTo>
                <a:cubicBezTo>
                  <a:pt x="81387" y="64516"/>
                  <a:pt x="50382" y="73547"/>
                  <a:pt x="40048" y="77417"/>
                </a:cubicBezTo>
                <a:lnTo>
                  <a:pt x="40048" y="392214"/>
                </a:lnTo>
                <a:cubicBezTo>
                  <a:pt x="58133" y="384473"/>
                  <a:pt x="81387" y="380602"/>
                  <a:pt x="107224" y="380602"/>
                </a:cubicBezTo>
                <a:cubicBezTo>
                  <a:pt x="171816" y="380602"/>
                  <a:pt x="236408" y="405115"/>
                  <a:pt x="255786" y="412856"/>
                </a:cubicBezTo>
                <a:lnTo>
                  <a:pt x="255786" y="277390"/>
                </a:lnTo>
                <a:lnTo>
                  <a:pt x="246743" y="287711"/>
                </a:lnTo>
                <a:lnTo>
                  <a:pt x="246743" y="109671"/>
                </a:lnTo>
                <a:cubicBezTo>
                  <a:pt x="211863" y="79997"/>
                  <a:pt x="169232" y="64516"/>
                  <a:pt x="118850" y="64516"/>
                </a:cubicBezTo>
                <a:close/>
                <a:moveTo>
                  <a:pt x="452113" y="64406"/>
                </a:moveTo>
                <a:cubicBezTo>
                  <a:pt x="477985" y="64406"/>
                  <a:pt x="498683" y="86350"/>
                  <a:pt x="498683" y="112165"/>
                </a:cubicBezTo>
                <a:cubicBezTo>
                  <a:pt x="498683" y="137981"/>
                  <a:pt x="477985" y="158634"/>
                  <a:pt x="452113" y="158634"/>
                </a:cubicBezTo>
                <a:cubicBezTo>
                  <a:pt x="426240" y="158634"/>
                  <a:pt x="404248" y="137981"/>
                  <a:pt x="404248" y="112165"/>
                </a:cubicBezTo>
                <a:cubicBezTo>
                  <a:pt x="404248" y="86350"/>
                  <a:pt x="426240" y="64406"/>
                  <a:pt x="452113" y="64406"/>
                </a:cubicBezTo>
                <a:close/>
                <a:moveTo>
                  <a:pt x="452058" y="59344"/>
                </a:moveTo>
                <a:cubicBezTo>
                  <a:pt x="422336" y="59344"/>
                  <a:pt x="399076" y="82565"/>
                  <a:pt x="399076" y="112237"/>
                </a:cubicBezTo>
                <a:cubicBezTo>
                  <a:pt x="399076" y="140618"/>
                  <a:pt x="422336" y="163840"/>
                  <a:pt x="452058" y="163840"/>
                </a:cubicBezTo>
                <a:cubicBezTo>
                  <a:pt x="480486" y="163840"/>
                  <a:pt x="505039" y="140618"/>
                  <a:pt x="505039" y="112237"/>
                </a:cubicBezTo>
                <a:cubicBezTo>
                  <a:pt x="505039" y="82565"/>
                  <a:pt x="480486" y="59344"/>
                  <a:pt x="452058" y="59344"/>
                </a:cubicBezTo>
                <a:close/>
                <a:moveTo>
                  <a:pt x="118850" y="50324"/>
                </a:moveTo>
                <a:cubicBezTo>
                  <a:pt x="173108" y="50324"/>
                  <a:pt x="219614" y="67096"/>
                  <a:pt x="257078" y="99350"/>
                </a:cubicBezTo>
                <a:cubicBezTo>
                  <a:pt x="280331" y="79997"/>
                  <a:pt x="306168" y="65806"/>
                  <a:pt x="334589" y="58065"/>
                </a:cubicBezTo>
                <a:cubicBezTo>
                  <a:pt x="332005" y="64516"/>
                  <a:pt x="330713" y="69676"/>
                  <a:pt x="329422" y="76127"/>
                </a:cubicBezTo>
                <a:cubicBezTo>
                  <a:pt x="307460" y="82578"/>
                  <a:pt x="286791" y="94189"/>
                  <a:pt x="268705" y="109671"/>
                </a:cubicBezTo>
                <a:lnTo>
                  <a:pt x="268705" y="287711"/>
                </a:lnTo>
                <a:lnTo>
                  <a:pt x="259662" y="277390"/>
                </a:lnTo>
                <a:lnTo>
                  <a:pt x="259662" y="412856"/>
                </a:lnTo>
                <a:cubicBezTo>
                  <a:pt x="279039" y="405115"/>
                  <a:pt x="339756" y="380602"/>
                  <a:pt x="405641" y="380602"/>
                </a:cubicBezTo>
                <a:cubicBezTo>
                  <a:pt x="431478" y="380602"/>
                  <a:pt x="454731" y="384473"/>
                  <a:pt x="475400" y="392214"/>
                </a:cubicBezTo>
                <a:lnTo>
                  <a:pt x="475400" y="233525"/>
                </a:lnTo>
                <a:cubicBezTo>
                  <a:pt x="488319" y="230945"/>
                  <a:pt x="499945" y="227074"/>
                  <a:pt x="510280" y="221914"/>
                </a:cubicBezTo>
                <a:lnTo>
                  <a:pt x="510280" y="437369"/>
                </a:lnTo>
                <a:lnTo>
                  <a:pt x="290666" y="437369"/>
                </a:lnTo>
                <a:cubicBezTo>
                  <a:pt x="282915" y="445110"/>
                  <a:pt x="271288" y="448980"/>
                  <a:pt x="258370" y="448980"/>
                </a:cubicBezTo>
                <a:cubicBezTo>
                  <a:pt x="245451" y="448980"/>
                  <a:pt x="233825" y="445110"/>
                  <a:pt x="226074" y="437369"/>
                </a:cubicBezTo>
                <a:lnTo>
                  <a:pt x="0" y="437369"/>
                </a:lnTo>
                <a:lnTo>
                  <a:pt x="0" y="113541"/>
                </a:lnTo>
                <a:cubicBezTo>
                  <a:pt x="0" y="105800"/>
                  <a:pt x="9043" y="100640"/>
                  <a:pt x="24545" y="96769"/>
                </a:cubicBezTo>
                <a:lnTo>
                  <a:pt x="24545" y="67096"/>
                </a:lnTo>
                <a:lnTo>
                  <a:pt x="29713" y="65806"/>
                </a:lnTo>
                <a:cubicBezTo>
                  <a:pt x="31005" y="64516"/>
                  <a:pt x="68468" y="50324"/>
                  <a:pt x="118850" y="50324"/>
                </a:cubicBezTo>
                <a:close/>
                <a:moveTo>
                  <a:pt x="449473" y="0"/>
                </a:moveTo>
                <a:cubicBezTo>
                  <a:pt x="510208" y="0"/>
                  <a:pt x="560604" y="49023"/>
                  <a:pt x="560604" y="109657"/>
                </a:cubicBezTo>
                <a:cubicBezTo>
                  <a:pt x="560604" y="170290"/>
                  <a:pt x="510208" y="219313"/>
                  <a:pt x="449473" y="219313"/>
                </a:cubicBezTo>
                <a:cubicBezTo>
                  <a:pt x="388739" y="219313"/>
                  <a:pt x="339634" y="170290"/>
                  <a:pt x="339634" y="109657"/>
                </a:cubicBezTo>
                <a:cubicBezTo>
                  <a:pt x="339634" y="49023"/>
                  <a:pt x="388739" y="0"/>
                  <a:pt x="449473" y="0"/>
                </a:cubicBezTo>
                <a:close/>
              </a:path>
            </a:pathLst>
          </a:custGeom>
          <a:solidFill>
            <a:srgbClr val="1A3172"/>
          </a:solidFill>
          <a:ln>
            <a:noFill/>
          </a:ln>
        </p:spPr>
      </p:sp>
      <p:sp>
        <p:nvSpPr>
          <p:cNvPr id="5" name="işḷïḋê"/>
          <p:cNvSpPr/>
          <p:nvPr>
            <p:custDataLst>
              <p:tags r:id="rId1"/>
            </p:custDataLst>
          </p:nvPr>
        </p:nvSpPr>
        <p:spPr bwMode="auto">
          <a:xfrm>
            <a:off x="2298065" y="1717675"/>
            <a:ext cx="2106930" cy="935355"/>
          </a:xfrm>
          <a:prstGeom prst="rect">
            <a:avLst/>
          </a:prstGeom>
          <a:solidFill>
            <a:srgbClr val="1A3172"/>
          </a:solidFill>
          <a:ln>
            <a:noFill/>
          </a:ln>
        </p:spPr>
        <p:txBody>
          <a:bodyPr wrap="square" lIns="90000" tIns="46800" rIns="90000" bIns="46800" rtlCol="0">
            <a:normAutofit/>
          </a:bodyPr>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step1</a:t>
            </a:r>
            <a:endPar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undistortion</a:t>
            </a:r>
            <a:endPar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右箭头 5"/>
          <p:cNvSpPr/>
          <p:nvPr/>
        </p:nvSpPr>
        <p:spPr>
          <a:xfrm>
            <a:off x="1687195" y="2072005"/>
            <a:ext cx="617220" cy="226695"/>
          </a:xfrm>
          <a:prstGeom prst="rightArrow">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7" name="文本框 6"/>
          <p:cNvSpPr txBox="1"/>
          <p:nvPr/>
        </p:nvSpPr>
        <p:spPr>
          <a:xfrm>
            <a:off x="637540" y="1738630"/>
            <a:ext cx="1049655" cy="914400"/>
          </a:xfrm>
          <a:prstGeom prst="rect">
            <a:avLst/>
          </a:prstGeom>
          <a:noFill/>
        </p:spPr>
        <p:txBody>
          <a:bodyPr wrap="square" lIns="90000" tIns="46800" rIns="90000" bIns="46800" rtlCol="0" anchor="ctr" anchorCtr="0">
            <a:normAutofit/>
          </a:bodyPr>
          <a:p>
            <a:pPr algn="ctr"/>
            <a:r>
              <a:rPr lang="en-US" altLang="zh-CN" dirty="0"/>
              <a:t>stream</a:t>
            </a:r>
            <a:endParaRPr lang="en-US" altLang="zh-CN" dirty="0"/>
          </a:p>
          <a:p>
            <a:pPr algn="ctr"/>
            <a:r>
              <a:rPr lang="en-US" altLang="zh-CN" dirty="0"/>
              <a:t>image</a:t>
            </a:r>
            <a:endParaRPr lang="en-US" altLang="zh-CN" dirty="0"/>
          </a:p>
        </p:txBody>
      </p:sp>
      <p:sp>
        <p:nvSpPr>
          <p:cNvPr id="8" name="işḷïḋê"/>
          <p:cNvSpPr/>
          <p:nvPr>
            <p:custDataLst>
              <p:tags r:id="rId2"/>
            </p:custDataLst>
          </p:nvPr>
        </p:nvSpPr>
        <p:spPr bwMode="auto">
          <a:xfrm>
            <a:off x="5042535" y="1738630"/>
            <a:ext cx="2106930" cy="935355"/>
          </a:xfrm>
          <a:prstGeom prst="rect">
            <a:avLst/>
          </a:prstGeom>
          <a:solidFill>
            <a:srgbClr val="1A3172"/>
          </a:solidFill>
          <a:ln>
            <a:noFill/>
          </a:ln>
        </p:spPr>
        <p:txBody>
          <a:bodyPr wrap="square" lIns="90000" tIns="46800" rIns="90000" bIns="46800" rtlCol="0">
            <a:normAutofit/>
          </a:bodyPr>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step2</a:t>
            </a:r>
            <a:endPar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object detection</a:t>
            </a:r>
            <a:endPar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işḷïḋê"/>
          <p:cNvSpPr/>
          <p:nvPr>
            <p:custDataLst>
              <p:tags r:id="rId3"/>
            </p:custDataLst>
          </p:nvPr>
        </p:nvSpPr>
        <p:spPr bwMode="auto">
          <a:xfrm>
            <a:off x="7787005" y="1738630"/>
            <a:ext cx="2270760" cy="935355"/>
          </a:xfrm>
          <a:prstGeom prst="rect">
            <a:avLst/>
          </a:prstGeom>
          <a:solidFill>
            <a:srgbClr val="1A3172"/>
          </a:solidFill>
          <a:ln>
            <a:noFill/>
          </a:ln>
        </p:spPr>
        <p:txBody>
          <a:bodyPr wrap="square" lIns="90000" tIns="46800" rIns="90000" bIns="46800" rtlCol="0">
            <a:normAutofit fontScale="90000"/>
          </a:bodyPr>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step3</a:t>
            </a:r>
            <a:endPar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distance measurement</a:t>
            </a:r>
            <a:endPar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 name="矩形 9"/>
          <p:cNvSpPr/>
          <p:nvPr/>
        </p:nvSpPr>
        <p:spPr bwMode="auto">
          <a:xfrm>
            <a:off x="5045710" y="2673985"/>
            <a:ext cx="2097405" cy="1228090"/>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p>
            <a:pPr algn="ctr"/>
            <a:r>
              <a:rPr lang="en-US" altLang="zh-CN" dirty="0">
                <a:solidFill>
                  <a:schemeClr val="dk1"/>
                </a:solidFill>
              </a:rPr>
              <a:t>load model: </a:t>
            </a:r>
            <a:endParaRPr lang="en-US" altLang="zh-CN" dirty="0">
              <a:solidFill>
                <a:schemeClr val="dk1"/>
              </a:solidFill>
            </a:endParaRPr>
          </a:p>
          <a:p>
            <a:pPr algn="ctr"/>
            <a:r>
              <a:rPr lang="en-US" altLang="zh-CN" sz="1400" dirty="0">
                <a:solidFill>
                  <a:schemeClr val="dk1"/>
                </a:solidFill>
              </a:rPr>
              <a:t>yolo</a:t>
            </a:r>
            <a:r>
              <a:rPr lang="en-US" altLang="zh-CN" sz="1400" dirty="0">
                <a:solidFill>
                  <a:srgbClr val="000000"/>
                </a:solidFill>
                <a:latin typeface="+mn-ea"/>
                <a:sym typeface="+mn-ea"/>
              </a:rPr>
              <a:t> weight file</a:t>
            </a:r>
            <a:r>
              <a:rPr lang="en-US" altLang="zh-CN" dirty="0">
                <a:solidFill>
                  <a:schemeClr val="dk1"/>
                </a:solidFill>
              </a:rPr>
              <a:t> </a:t>
            </a:r>
            <a:endParaRPr lang="en-US" altLang="zh-CN" dirty="0">
              <a:solidFill>
                <a:schemeClr val="dk1"/>
              </a:solidFill>
            </a:endParaRPr>
          </a:p>
        </p:txBody>
      </p:sp>
      <p:sp>
        <p:nvSpPr>
          <p:cNvPr id="12" name="矩形 11"/>
          <p:cNvSpPr/>
          <p:nvPr/>
        </p:nvSpPr>
        <p:spPr bwMode="auto">
          <a:xfrm>
            <a:off x="7787005" y="2673350"/>
            <a:ext cx="2272665" cy="1649095"/>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p>
            <a:pPr algn="l"/>
            <a:r>
              <a:rPr lang="en-US" altLang="zh-CN" sz="1600" dirty="0">
                <a:solidFill>
                  <a:srgbClr val="000000"/>
                </a:solidFill>
                <a:latin typeface="+mn-ea"/>
                <a:sym typeface="+mn-ea"/>
              </a:rPr>
              <a:t>1. feature extraction: </a:t>
            </a:r>
            <a:r>
              <a:rPr lang="en-US" altLang="zh-CN" sz="1400" dirty="0">
                <a:solidFill>
                  <a:srgbClr val="000000"/>
                </a:solidFill>
                <a:latin typeface="+mn-ea"/>
                <a:sym typeface="+mn-ea"/>
              </a:rPr>
              <a:t>center coordinates</a:t>
            </a:r>
            <a:endParaRPr lang="en-US" altLang="zh-CN" sz="1400" dirty="0">
              <a:solidFill>
                <a:srgbClr val="000000"/>
              </a:solidFill>
              <a:latin typeface="+mn-ea"/>
              <a:sym typeface="+mn-ea"/>
            </a:endParaRPr>
          </a:p>
          <a:p>
            <a:pPr algn="l"/>
            <a:r>
              <a:rPr lang="en-US" altLang="zh-CN" sz="1600" dirty="0">
                <a:solidFill>
                  <a:srgbClr val="000000"/>
                </a:solidFill>
                <a:latin typeface="+mn-ea"/>
                <a:sym typeface="+mn-ea"/>
              </a:rPr>
              <a:t>2. convert to world coordinates by H</a:t>
            </a:r>
            <a:endParaRPr lang="en-US" altLang="zh-CN" sz="1600" dirty="0">
              <a:solidFill>
                <a:srgbClr val="000000"/>
              </a:solidFill>
              <a:latin typeface="+mn-ea"/>
              <a:sym typeface="+mn-ea"/>
            </a:endParaRPr>
          </a:p>
          <a:p>
            <a:pPr algn="l"/>
            <a:r>
              <a:rPr lang="en-US" altLang="zh-CN" sz="1600" dirty="0">
                <a:solidFill>
                  <a:srgbClr val="000000"/>
                </a:solidFill>
                <a:latin typeface="+mn-ea"/>
                <a:sym typeface="+mn-ea"/>
              </a:rPr>
              <a:t>3. get distance: </a:t>
            </a:r>
            <a:r>
              <a:rPr lang="en-US" altLang="zh-CN" sz="1400" dirty="0">
                <a:solidFill>
                  <a:srgbClr val="000000"/>
                </a:solidFill>
                <a:latin typeface="+mn-ea"/>
                <a:sym typeface="+mn-ea"/>
              </a:rPr>
              <a:t>return the y </a:t>
            </a:r>
            <a:endParaRPr lang="en-US" altLang="zh-CN" sz="1400" dirty="0">
              <a:solidFill>
                <a:srgbClr val="000000"/>
              </a:solidFill>
              <a:latin typeface="+mn-ea"/>
              <a:sym typeface="+mn-ea"/>
            </a:endParaRPr>
          </a:p>
        </p:txBody>
      </p:sp>
      <p:sp>
        <p:nvSpPr>
          <p:cNvPr id="13" name="右箭头 12"/>
          <p:cNvSpPr/>
          <p:nvPr/>
        </p:nvSpPr>
        <p:spPr>
          <a:xfrm>
            <a:off x="4422140" y="2199005"/>
            <a:ext cx="617220" cy="226695"/>
          </a:xfrm>
          <a:prstGeom prst="rightArrow">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16" name="右箭头 15"/>
          <p:cNvSpPr/>
          <p:nvPr/>
        </p:nvSpPr>
        <p:spPr>
          <a:xfrm>
            <a:off x="7159625" y="2199005"/>
            <a:ext cx="617220" cy="226695"/>
          </a:xfrm>
          <a:prstGeom prst="rightArrow">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17" name="右箭头 16"/>
          <p:cNvSpPr/>
          <p:nvPr/>
        </p:nvSpPr>
        <p:spPr>
          <a:xfrm>
            <a:off x="10067925" y="2199005"/>
            <a:ext cx="617220" cy="226695"/>
          </a:xfrm>
          <a:prstGeom prst="rightArrow">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18" name="文本框 17"/>
          <p:cNvSpPr txBox="1"/>
          <p:nvPr/>
        </p:nvSpPr>
        <p:spPr>
          <a:xfrm>
            <a:off x="10695305" y="1854835"/>
            <a:ext cx="1019175" cy="914400"/>
          </a:xfrm>
          <a:prstGeom prst="rect">
            <a:avLst/>
          </a:prstGeom>
          <a:noFill/>
        </p:spPr>
        <p:txBody>
          <a:bodyPr wrap="square" lIns="90000" tIns="46800" rIns="90000" bIns="46800" rtlCol="0" anchor="ctr" anchorCtr="0">
            <a:normAutofit/>
          </a:bodyPr>
          <a:p>
            <a:pPr algn="ctr"/>
            <a:r>
              <a:rPr lang="en-US" altLang="zh-CN" dirty="0"/>
              <a:t>show()</a:t>
            </a:r>
            <a:endParaRPr lang="en-US" altLang="zh-CN" dirty="0"/>
          </a:p>
        </p:txBody>
      </p:sp>
      <p:sp>
        <p:nvSpPr>
          <p:cNvPr id="19" name="矩形 18"/>
          <p:cNvSpPr/>
          <p:nvPr/>
        </p:nvSpPr>
        <p:spPr>
          <a:xfrm>
            <a:off x="7773035" y="4930140"/>
            <a:ext cx="2582545" cy="977900"/>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20" name="椭圆 19"/>
          <p:cNvSpPr/>
          <p:nvPr/>
        </p:nvSpPr>
        <p:spPr>
          <a:xfrm>
            <a:off x="7722235" y="4873625"/>
            <a:ext cx="102870" cy="102870"/>
          </a:xfrm>
          <a:prstGeom prst="ellipse">
            <a:avLst/>
          </a:prstGeom>
          <a:solidFill>
            <a:srgbClr val="FF0000"/>
          </a:solid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21" name="椭圆 20"/>
          <p:cNvSpPr/>
          <p:nvPr/>
        </p:nvSpPr>
        <p:spPr>
          <a:xfrm>
            <a:off x="10320020" y="5859145"/>
            <a:ext cx="102870" cy="102870"/>
          </a:xfrm>
          <a:prstGeom prst="ellipse">
            <a:avLst/>
          </a:prstGeom>
          <a:solidFill>
            <a:srgbClr val="00B050"/>
          </a:solidFill>
          <a:ln w="38100">
            <a:solidFill>
              <a:srgbClr val="00B050"/>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cxnSp>
        <p:nvCxnSpPr>
          <p:cNvPr id="22" name="直接连接符 21"/>
          <p:cNvCxnSpPr/>
          <p:nvPr/>
        </p:nvCxnSpPr>
        <p:spPr>
          <a:xfrm>
            <a:off x="7334250" y="5416550"/>
            <a:ext cx="3459480" cy="5080"/>
          </a:xfrm>
          <a:prstGeom prst="line">
            <a:avLst/>
          </a:prstGeom>
          <a:ln w="28575" cap="rnd" cmpd="sng">
            <a:solidFill>
              <a:schemeClr val="accent1">
                <a:shade val="50000"/>
              </a:schemeClr>
            </a:solidFill>
            <a:prstDash val="sysDot"/>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059545" y="4512945"/>
            <a:ext cx="10160" cy="1894840"/>
          </a:xfrm>
          <a:prstGeom prst="line">
            <a:avLst/>
          </a:prstGeom>
          <a:ln w="28575" cap="rnd" cmpd="sng">
            <a:solidFill>
              <a:schemeClr val="accent1">
                <a:shade val="50000"/>
              </a:schemeClr>
            </a:solidFill>
            <a:prstDash val="sysDot"/>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410450" y="4726305"/>
            <a:ext cx="4064000" cy="914400"/>
          </a:xfrm>
          <a:prstGeom prst="rect">
            <a:avLst/>
          </a:prstGeom>
          <a:noFill/>
        </p:spPr>
        <p:txBody>
          <a:bodyPr wrap="square" lIns="90000" tIns="46800" rIns="90000" bIns="46800" rtlCol="0" anchor="ctr" anchorCtr="0">
            <a:normAutofit/>
          </a:bodyPr>
          <a:p>
            <a:pPr algn="ctr"/>
            <a:endParaRPr lang="zh-CN" altLang="en-US" dirty="0"/>
          </a:p>
        </p:txBody>
      </p:sp>
      <p:pic>
        <p:nvPicPr>
          <p:cNvPr id="25" name="图片 24"/>
          <p:cNvPicPr>
            <a:picLocks noChangeAspect="1"/>
          </p:cNvPicPr>
          <p:nvPr/>
        </p:nvPicPr>
        <p:blipFill>
          <a:blip r:embed="rId4"/>
          <a:stretch>
            <a:fillRect/>
          </a:stretch>
        </p:blipFill>
        <p:spPr>
          <a:xfrm>
            <a:off x="6961505" y="4449445"/>
            <a:ext cx="3733800" cy="297180"/>
          </a:xfrm>
          <a:prstGeom prst="rect">
            <a:avLst/>
          </a:prstGeom>
        </p:spPr>
      </p:pic>
      <p:pic>
        <p:nvPicPr>
          <p:cNvPr id="2" name="图片 1" descr="137d91d8708e029eaf4b503fd27cb7b"/>
          <p:cNvPicPr>
            <a:picLocks noChangeAspect="1"/>
          </p:cNvPicPr>
          <p:nvPr/>
        </p:nvPicPr>
        <p:blipFill>
          <a:blip r:embed="rId5"/>
          <a:stretch>
            <a:fillRect/>
          </a:stretch>
        </p:blipFill>
        <p:spPr>
          <a:xfrm>
            <a:off x="1037590" y="4808855"/>
            <a:ext cx="4627245" cy="1099185"/>
          </a:xfrm>
          <a:prstGeom prst="rect">
            <a:avLst/>
          </a:prstGeom>
        </p:spPr>
      </p:pic>
    </p:spTree>
  </p:cSld>
  <p:clrMapOvr>
    <a:masterClrMapping/>
  </p:clrMapOvr>
  <p:transition spd="slow" advTm="3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652780" y="1799176"/>
            <a:ext cx="10867917" cy="4344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1328737" y="235280"/>
            <a:ext cx="10850563" cy="663575"/>
          </a:xfrm>
        </p:spPr>
        <p:txBody>
          <a:bodyPr/>
          <a:lstStyle/>
          <a:p>
            <a:r>
              <a:rPr lang="en-US" altLang="zh-CN" sz="2800">
                <a:sym typeface="+mn-ea"/>
              </a:rPr>
              <a:t>Key Algorithm</a:t>
            </a:r>
            <a:r>
              <a:rPr lang="en-US" altLang="zh-CN" sz="2800">
                <a:sym typeface="+mn-ea"/>
              </a:rPr>
              <a:t> - User interface </a:t>
            </a:r>
            <a:endParaRPr lang="zh-CN" altLang="en-US" sz="2800" dirty="0"/>
          </a:p>
        </p:txBody>
      </p:sp>
      <p:pic>
        <p:nvPicPr>
          <p:cNvPr id="2" name="图片 1"/>
          <p:cNvPicPr>
            <a:picLocks noChangeAspect="1"/>
          </p:cNvPicPr>
          <p:nvPr/>
        </p:nvPicPr>
        <p:blipFill>
          <a:blip r:embed="rId2"/>
          <a:srcRect l="-8" t="287"/>
          <a:stretch>
            <a:fillRect/>
          </a:stretch>
        </p:blipFill>
        <p:spPr>
          <a:xfrm>
            <a:off x="2991485" y="2121535"/>
            <a:ext cx="7826375" cy="1983105"/>
          </a:xfrm>
          <a:prstGeom prst="roundRect">
            <a:avLst>
              <a:gd name="adj" fmla="val 6308"/>
            </a:avLst>
          </a:prstGeom>
        </p:spPr>
      </p:pic>
      <p:pic>
        <p:nvPicPr>
          <p:cNvPr id="4" name="图片 3"/>
          <p:cNvPicPr>
            <a:picLocks noChangeAspect="1"/>
          </p:cNvPicPr>
          <p:nvPr/>
        </p:nvPicPr>
        <p:blipFill>
          <a:blip r:embed="rId3"/>
          <a:stretch>
            <a:fillRect/>
          </a:stretch>
        </p:blipFill>
        <p:spPr>
          <a:xfrm>
            <a:off x="2991485" y="1348740"/>
            <a:ext cx="7826375" cy="636270"/>
          </a:xfrm>
          <a:prstGeom prst="roundRect">
            <a:avLst/>
          </a:prstGeom>
        </p:spPr>
      </p:pic>
      <p:grpSp>
        <p:nvGrpSpPr>
          <p:cNvPr id="15" name="组合 14"/>
          <p:cNvGrpSpPr/>
          <p:nvPr/>
        </p:nvGrpSpPr>
        <p:grpSpPr>
          <a:xfrm>
            <a:off x="2991485" y="4319270"/>
            <a:ext cx="7826375" cy="1958340"/>
            <a:chOff x="5636" y="7187"/>
            <a:chExt cx="11400" cy="2955"/>
          </a:xfrm>
        </p:grpSpPr>
        <p:pic>
          <p:nvPicPr>
            <p:cNvPr id="8" name="图片 7"/>
            <p:cNvPicPr>
              <a:picLocks noChangeAspect="1"/>
            </p:cNvPicPr>
            <p:nvPr/>
          </p:nvPicPr>
          <p:blipFill>
            <a:blip r:embed="rId4"/>
            <a:stretch>
              <a:fillRect/>
            </a:stretch>
          </p:blipFill>
          <p:spPr>
            <a:xfrm>
              <a:off x="5636" y="7562"/>
              <a:ext cx="11400" cy="2580"/>
            </a:xfrm>
            <a:prstGeom prst="roundRect">
              <a:avLst>
                <a:gd name="adj" fmla="val 7868"/>
              </a:avLst>
            </a:prstGeom>
          </p:spPr>
        </p:pic>
        <p:sp>
          <p:nvSpPr>
            <p:cNvPr id="12" name="ïS1iďê"/>
            <p:cNvSpPr/>
            <p:nvPr>
              <p:custDataLst>
                <p:tags r:id="rId5"/>
              </p:custDataLst>
            </p:nvPr>
          </p:nvSpPr>
          <p:spPr>
            <a:xfrm>
              <a:off x="5968" y="7187"/>
              <a:ext cx="2754" cy="607"/>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ArgumentParser</a:t>
              </a:r>
              <a:endPar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pic>
        <p:nvPicPr>
          <p:cNvPr id="10" name="图片 9"/>
          <p:cNvPicPr>
            <a:picLocks noChangeAspect="1"/>
          </p:cNvPicPr>
          <p:nvPr/>
        </p:nvPicPr>
        <p:blipFill>
          <a:blip r:embed="rId6"/>
          <a:stretch>
            <a:fillRect/>
          </a:stretch>
        </p:blipFill>
        <p:spPr>
          <a:xfrm>
            <a:off x="927735" y="2209165"/>
            <a:ext cx="952500" cy="952500"/>
          </a:xfrm>
          <a:prstGeom prst="rect">
            <a:avLst/>
          </a:prstGeom>
        </p:spPr>
      </p:pic>
      <p:pic>
        <p:nvPicPr>
          <p:cNvPr id="13" name="图片 12"/>
          <p:cNvPicPr>
            <a:picLocks noChangeAspect="1"/>
          </p:cNvPicPr>
          <p:nvPr/>
        </p:nvPicPr>
        <p:blipFill>
          <a:blip r:embed="rId7"/>
          <a:stretch>
            <a:fillRect/>
          </a:stretch>
        </p:blipFill>
        <p:spPr>
          <a:xfrm>
            <a:off x="927735" y="4563745"/>
            <a:ext cx="952500" cy="952500"/>
          </a:xfrm>
          <a:prstGeom prst="rect">
            <a:avLst/>
          </a:prstGeom>
        </p:spPr>
      </p:pic>
      <p:pic>
        <p:nvPicPr>
          <p:cNvPr id="14" name="图片 13"/>
          <p:cNvPicPr>
            <a:picLocks noChangeAspect="1"/>
          </p:cNvPicPr>
          <p:nvPr/>
        </p:nvPicPr>
        <p:blipFill>
          <a:blip r:embed="rId8"/>
          <a:stretch>
            <a:fillRect/>
          </a:stretch>
        </p:blipFill>
        <p:spPr>
          <a:xfrm>
            <a:off x="927735" y="3340100"/>
            <a:ext cx="952500" cy="952500"/>
          </a:xfrm>
          <a:prstGeom prst="rect">
            <a:avLst/>
          </a:prstGeom>
        </p:spPr>
      </p:pic>
      <p:sp>
        <p:nvSpPr>
          <p:cNvPr id="16" name="矩形 15"/>
          <p:cNvSpPr/>
          <p:nvPr/>
        </p:nvSpPr>
        <p:spPr>
          <a:xfrm>
            <a:off x="3333115" y="2635885"/>
            <a:ext cx="781685" cy="21653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Tree>
  </p:cSld>
  <p:clrMapOvr>
    <a:masterClrMapping/>
  </p:clrMapOvr>
  <p:transition spd="slow" advTm="3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íṡ1íḑè"/>
          <p:cNvSpPr txBox="1"/>
          <p:nvPr/>
        </p:nvSpPr>
        <p:spPr bwMode="auto">
          <a:xfrm>
            <a:off x="0" y="5744845"/>
            <a:ext cx="12192000" cy="701675"/>
          </a:xfrm>
          <a:prstGeom prst="rect">
            <a:avLst/>
          </a:prstGeom>
          <a:solidFill>
            <a:schemeClr val="bg1">
              <a:lumMod val="85000"/>
            </a:schemeClr>
          </a:solidFill>
          <a:ln>
            <a:noFill/>
          </a:ln>
        </p:spPr>
        <p:txBody>
          <a:bodyPr wrap="none" lIns="90000" tIns="46800" rIns="90000" bIns="468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endParaRPr kumimoji="0" lang="en-US" altLang="zh-CN"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14" name="išľidé"/>
          <p:cNvSpPr/>
          <p:nvPr/>
        </p:nvSpPr>
        <p:spPr>
          <a:xfrm>
            <a:off x="434340" y="1485900"/>
            <a:ext cx="6352540" cy="3551555"/>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1" name="椭圆 20"/>
          <p:cNvSpPr/>
          <p:nvPr/>
        </p:nvSpPr>
        <p:spPr bwMode="auto">
          <a:xfrm>
            <a:off x="1440180" y="4958715"/>
            <a:ext cx="4935855" cy="78105"/>
          </a:xfrm>
          <a:prstGeom prst="ellipse">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a:xfrm>
            <a:off x="1341437" y="249463"/>
            <a:ext cx="10850563" cy="663575"/>
          </a:xfrm>
        </p:spPr>
        <p:txBody>
          <a:bodyPr/>
          <a:lstStyle/>
          <a:p>
            <a:r>
              <a:rPr lang="en-US" altLang="zh-CN"/>
              <a:t>Experimental Result</a:t>
            </a:r>
            <a:endParaRPr lang="en-US" altLang="zh-CN"/>
          </a:p>
        </p:txBody>
      </p:sp>
      <p:pic>
        <p:nvPicPr>
          <p:cNvPr id="4" name="result">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16585" y="1678305"/>
            <a:ext cx="5988685" cy="3179445"/>
          </a:xfrm>
          <a:prstGeom prst="rect">
            <a:avLst/>
          </a:prstGeom>
        </p:spPr>
      </p:pic>
      <p:sp>
        <p:nvSpPr>
          <p:cNvPr id="11" name="矩形 10"/>
          <p:cNvSpPr/>
          <p:nvPr>
            <p:custDataLst>
              <p:tags r:id="rId5"/>
            </p:custDataLst>
          </p:nvPr>
        </p:nvSpPr>
        <p:spPr>
          <a:xfrm>
            <a:off x="7147560" y="1118870"/>
            <a:ext cx="4340860" cy="4389755"/>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dirty="0" smtClean="0">
              <a:solidFill>
                <a:schemeClr val="dk1"/>
              </a:solidFill>
            </a:endParaRPr>
          </a:p>
        </p:txBody>
      </p:sp>
      <p:sp>
        <p:nvSpPr>
          <p:cNvPr id="18" name="Shape 6065"/>
          <p:cNvSpPr/>
          <p:nvPr>
            <p:custDataLst>
              <p:tags r:id="rId6"/>
            </p:custDataLst>
          </p:nvPr>
        </p:nvSpPr>
        <p:spPr>
          <a:xfrm>
            <a:off x="7395228" y="1444619"/>
            <a:ext cx="577851" cy="577851"/>
          </a:xfrm>
          <a:prstGeom prst="roundRect">
            <a:avLst>
              <a:gd name="adj" fmla="val 50000"/>
            </a:avLst>
          </a:prstGeom>
          <a:solidFill>
            <a:srgbClr val="1A3172"/>
          </a:solidFill>
          <a:ln w="12700" cap="flat">
            <a:noFill/>
            <a:miter lim="400000"/>
          </a:ln>
          <a:effectLst/>
        </p:spPr>
        <p:txBody>
          <a:bodyPr wrap="square" lIns="0" tIns="0" rIns="0" bIns="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defRPr sz="3200"/>
            </a:pPr>
            <a:endParaRPr kumimoji="0" sz="16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9" name="Shape 6066"/>
          <p:cNvSpPr/>
          <p:nvPr>
            <p:custDataLst>
              <p:tags r:id="rId7"/>
            </p:custDataLst>
          </p:nvPr>
        </p:nvSpPr>
        <p:spPr>
          <a:xfrm>
            <a:off x="7544299" y="1592642"/>
            <a:ext cx="279708" cy="28180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mn-ea"/>
              <a:sym typeface="+mn-lt"/>
            </a:endParaRPr>
          </a:p>
        </p:txBody>
      </p:sp>
      <p:sp>
        <p:nvSpPr>
          <p:cNvPr id="20" name="Rectangle 30"/>
          <p:cNvSpPr/>
          <p:nvPr>
            <p:custDataLst>
              <p:tags r:id="rId8"/>
            </p:custDataLst>
          </p:nvPr>
        </p:nvSpPr>
        <p:spPr bwMode="auto">
          <a:xfrm>
            <a:off x="7424420" y="2357755"/>
            <a:ext cx="3771265" cy="266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tabLst>
                <a:tab pos="227965" algn="l"/>
              </a:tabLst>
              <a:defRPr/>
            </a:pPr>
            <a:r>
              <a:rPr lang="en-US" altLang="zh-CN" sz="1200" b="1" dirty="0">
                <a:solidFill>
                  <a:srgbClr val="000000"/>
                </a:solidFill>
                <a:cs typeface="+mn-ea"/>
                <a:sym typeface="+mn-lt"/>
              </a:rPr>
              <a:t>Calibration: </a:t>
            </a:r>
            <a:r>
              <a:rPr lang="en-US" altLang="zh-CN" sz="1200" dirty="0">
                <a:solidFill>
                  <a:srgbClr val="000000"/>
                </a:solidFill>
                <a:cs typeface="+mn-ea"/>
                <a:sym typeface="+mn-lt"/>
              </a:rPr>
              <a:t>low-quality sample images  may affect the camera's projection model and transformation matrix calculation.</a:t>
            </a:r>
            <a:endParaRPr lang="en-US" altLang="zh-CN" sz="1200" dirty="0">
              <a:solidFill>
                <a:srgbClr val="000000"/>
              </a:solidFill>
              <a:cs typeface="+mn-ea"/>
              <a:sym typeface="+mn-lt"/>
            </a:endParaRPr>
          </a:p>
          <a:p>
            <a:pPr marL="171450" lvl="0" indent="-171450">
              <a:lnSpc>
                <a:spcPct val="150000"/>
              </a:lnSpc>
              <a:buFont typeface="Arial" panose="020B0604020202020204" pitchFamily="34" charset="0"/>
              <a:buChar char="•"/>
              <a:tabLst>
                <a:tab pos="227965" algn="l"/>
              </a:tabLst>
              <a:defRPr/>
            </a:pPr>
            <a:r>
              <a:rPr lang="en-US" altLang="zh-CN" sz="1200" b="1" dirty="0">
                <a:solidFill>
                  <a:srgbClr val="000000"/>
                </a:solidFill>
                <a:cs typeface="+mn-ea"/>
                <a:sym typeface="+mn-lt"/>
              </a:rPr>
              <a:t>Environment: </a:t>
            </a:r>
            <a:r>
              <a:rPr lang="en-US" altLang="zh-CN" sz="1200" dirty="0">
                <a:solidFill>
                  <a:srgbClr val="000000"/>
                </a:solidFill>
                <a:cs typeface="+mn-ea"/>
                <a:sym typeface="+mn-lt"/>
              </a:rPr>
              <a:t>Due to the uneven road surface, camera vibrations during vehicle movement affect distance calculation accuracy. </a:t>
            </a:r>
            <a:endParaRPr lang="en-US" altLang="zh-CN" sz="1200" dirty="0">
              <a:solidFill>
                <a:srgbClr val="000000"/>
              </a:solidFill>
              <a:cs typeface="+mn-ea"/>
              <a:sym typeface="+mn-lt"/>
            </a:endParaRPr>
          </a:p>
          <a:p>
            <a:pPr marL="171450" lvl="0" indent="-171450">
              <a:lnSpc>
                <a:spcPct val="150000"/>
              </a:lnSpc>
              <a:buFont typeface="Arial" panose="020B0604020202020204" pitchFamily="34" charset="0"/>
              <a:buChar char="•"/>
              <a:tabLst>
                <a:tab pos="227965" algn="l"/>
              </a:tabLst>
              <a:defRPr/>
            </a:pPr>
            <a:r>
              <a:rPr lang="en-US" altLang="zh-CN" sz="1200" b="1" dirty="0">
                <a:solidFill>
                  <a:srgbClr val="000000"/>
                </a:solidFill>
                <a:cs typeface="+mn-ea"/>
                <a:sym typeface="+mn-lt"/>
              </a:rPr>
              <a:t>Camera: </a:t>
            </a:r>
            <a:r>
              <a:rPr lang="en-US" altLang="zh-CN" sz="1200" dirty="0">
                <a:solidFill>
                  <a:srgbClr val="000000"/>
                </a:solidFill>
                <a:cs typeface="+mn-ea"/>
                <a:sym typeface="+mn-lt"/>
              </a:rPr>
              <a:t>The images captured by the camera are blurry, leading to inaccurate extraction of feature points’ pixel coordinates. </a:t>
            </a:r>
            <a:endParaRPr lang="en-US" altLang="zh-CN" sz="1200" dirty="0">
              <a:solidFill>
                <a:srgbClr val="000000"/>
              </a:solidFill>
              <a:cs typeface="+mn-ea"/>
              <a:sym typeface="+mn-lt"/>
            </a:endParaRPr>
          </a:p>
          <a:p>
            <a:pPr lvl="0" indent="0">
              <a:lnSpc>
                <a:spcPct val="150000"/>
              </a:lnSpc>
              <a:buFont typeface="Arial" panose="020B0604020202020204" pitchFamily="34" charset="0"/>
              <a:buNone/>
              <a:tabLst>
                <a:tab pos="227965" algn="l"/>
              </a:tabLst>
              <a:defRPr/>
            </a:pPr>
            <a:endParaRPr lang="en-US" altLang="zh-CN" sz="1200" dirty="0">
              <a:solidFill>
                <a:srgbClr val="000000"/>
              </a:solidFill>
              <a:cs typeface="+mn-ea"/>
              <a:sym typeface="+mn-lt"/>
            </a:endParaRPr>
          </a:p>
        </p:txBody>
      </p:sp>
      <p:sp>
        <p:nvSpPr>
          <p:cNvPr id="3" name="TextBox 31"/>
          <p:cNvSpPr txBox="1"/>
          <p:nvPr>
            <p:custDataLst>
              <p:tags r:id="rId9"/>
            </p:custDataLst>
          </p:nvPr>
        </p:nvSpPr>
        <p:spPr bwMode="auto">
          <a:xfrm>
            <a:off x="8150267" y="1536695"/>
            <a:ext cx="352333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Error analysis</a:t>
            </a:r>
            <a:endParaRPr kumimoji="0" lang="en-US"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5" name="文本框 4"/>
          <p:cNvSpPr txBox="1"/>
          <p:nvPr/>
        </p:nvSpPr>
        <p:spPr>
          <a:xfrm>
            <a:off x="434340" y="5610225"/>
            <a:ext cx="9554845" cy="1130300"/>
          </a:xfrm>
          <a:prstGeom prst="rect">
            <a:avLst/>
          </a:prstGeom>
          <a:noFill/>
        </p:spPr>
        <p:txBody>
          <a:bodyPr wrap="square" lIns="90000" tIns="46800" rIns="90000" bIns="46800" rtlCol="0" anchor="ctr" anchorCtr="0"/>
          <a:p>
            <a:pPr marL="171450" lvl="0" indent="-171450">
              <a:lnSpc>
                <a:spcPct val="150000"/>
              </a:lnSpc>
              <a:buFont typeface="Arial" panose="020B0604020202020204" pitchFamily="34" charset="0"/>
              <a:buChar char="•"/>
              <a:tabLst>
                <a:tab pos="227965" algn="l"/>
              </a:tabLst>
              <a:defRPr/>
            </a:pPr>
            <a:r>
              <a:rPr lang="en-US" altLang="zh-CN" sz="1400" dirty="0">
                <a:solidFill>
                  <a:srgbClr val="00B050"/>
                </a:solidFill>
                <a:cs typeface="+mn-ea"/>
                <a:sym typeface="+mn-lt"/>
              </a:rPr>
              <a:t> Use image enhancement techniques (such as de-blurring) to improve the accuracy of feature point extraction.</a:t>
            </a:r>
            <a:endParaRPr lang="en-US" altLang="zh-CN" sz="1400" dirty="0">
              <a:solidFill>
                <a:srgbClr val="00B050"/>
              </a:solidFill>
              <a:cs typeface="+mn-ea"/>
              <a:sym typeface="+mn-lt"/>
            </a:endParaRPr>
          </a:p>
          <a:p>
            <a:pPr marL="171450" lvl="0" indent="-171450">
              <a:lnSpc>
                <a:spcPct val="150000"/>
              </a:lnSpc>
              <a:buFont typeface="Arial" panose="020B0604020202020204" pitchFamily="34" charset="0"/>
              <a:buChar char="•"/>
              <a:tabLst>
                <a:tab pos="227965" algn="l"/>
              </a:tabLst>
              <a:defRPr/>
            </a:pPr>
            <a:r>
              <a:rPr lang="en-US" altLang="zh-CN" sz="1400" dirty="0">
                <a:solidFill>
                  <a:srgbClr val="00B050"/>
                </a:solidFill>
                <a:cs typeface="+mn-ea"/>
                <a:sym typeface="+mn-lt"/>
              </a:rPr>
              <a:t>Introduce depth estimation or multi-camera vision to further enhance distance calculation accuracy.</a:t>
            </a:r>
            <a:endParaRPr lang="en-US" altLang="zh-CN" sz="1400" dirty="0">
              <a:solidFill>
                <a:srgbClr val="00B050"/>
              </a:solidFill>
              <a:cs typeface="+mn-ea"/>
              <a:sym typeface="+mn-lt"/>
            </a:endParaRPr>
          </a:p>
          <a:p>
            <a:pPr algn="ctr"/>
            <a:endParaRPr lang="en-US" altLang="zh-CN" sz="1400" dirty="0">
              <a:solidFill>
                <a:srgbClr val="00B050"/>
              </a:solidFill>
              <a:cs typeface="+mn-ea"/>
              <a:sym typeface="+mn-lt"/>
            </a:endParaRPr>
          </a:p>
        </p:txBody>
      </p:sp>
    </p:spTree>
  </p:cSld>
  <p:clrMapOvr>
    <a:masterClrMapping/>
  </p:clrMapOvr>
  <p:transition spd="slow" advTm="3000"/>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p="http://schemas.openxmlformats.org/presentationml/2006/main">
  <p:tag name="KSO_WM_DIAGRAM_VIRTUALLY_FRAME" val="{&quot;height&quot;:523.95,&quot;left&quot;:338.9412598425197,&quot;top&quot;:9.75,&quot;width&quot;:568.1837795275591}"/>
</p:tagLst>
</file>

<file path=ppt/tags/tag10.xml><?xml version="1.0" encoding="utf-8"?>
<p:tagLst xmlns:p="http://schemas.openxmlformats.org/presentationml/2006/main">
  <p:tag name="KSO_WM_DIAGRAM_VIRTUALLY_FRAME" val="{&quot;height&quot;:342.08259842519686,&quot;left&quot;:51.4,&quot;top&quot;:141.66740157480314,&quot;width&quot;:855.7414960629922}"/>
</p:tagLst>
</file>

<file path=ppt/tags/tag11.xml><?xml version="1.0" encoding="utf-8"?>
<p:tagLst xmlns:p="http://schemas.openxmlformats.org/presentationml/2006/main">
  <p:tag name="KSO_WM_DIAGRAM_VIRTUALLY_FRAME" val="{&quot;height&quot;:342.08259842519686,&quot;left&quot;:51.4,&quot;top&quot;:141.66740157480314,&quot;width&quot;:855.7414960629922}"/>
</p:tagLst>
</file>

<file path=ppt/tags/tag12.xml><?xml version="1.0" encoding="utf-8"?>
<p:tagLst xmlns:p="http://schemas.openxmlformats.org/presentationml/2006/main">
  <p:tag name="KSO_WM_DIAGRAM_VIRTUALLY_FRAME" val="{&quot;height&quot;:342.08259842519686,&quot;left&quot;:51.4,&quot;top&quot;:141.66740157480314,&quot;width&quot;:855.7414960629922}"/>
</p:tagLst>
</file>

<file path=ppt/tags/tag13.xml><?xml version="1.0" encoding="utf-8"?>
<p:tagLst xmlns:p="http://schemas.openxmlformats.org/presentationml/2006/main">
  <p:tag name="KSO_WM_DIAGRAM_VIRTUALLY_FRAME" val="{&quot;height&quot;:342.08259842519686,&quot;left&quot;:51.4,&quot;top&quot;:141.66740157480314,&quot;width&quot;:855.7414960629922}"/>
</p:tagLst>
</file>

<file path=ppt/tags/tag14.xml><?xml version="1.0" encoding="utf-8"?>
<p:tagLst xmlns:p="http://schemas.openxmlformats.org/presentationml/2006/main">
  <p:tag name="KSO_WM_DIAGRAM_VIRTUALLY_FRAME" val="{&quot;height&quot;:342.08259842519686,&quot;left&quot;:51.4,&quot;top&quot;:141.66740157480314,&quot;width&quot;:855.7414960629922}"/>
</p:tagLst>
</file>

<file path=ppt/tags/tag15.xml><?xml version="1.0" encoding="utf-8"?>
<p:tagLst xmlns:p="http://schemas.openxmlformats.org/presentationml/2006/main">
  <p:tag name="KSO_WM_DIAGRAM_VIRTUALLY_FRAME" val="{&quot;height&quot;:342.08259842519686,&quot;left&quot;:51.4,&quot;top&quot;:141.66740157480314,&quot;width&quot;:855.7414960629922}"/>
</p:tagLst>
</file>

<file path=ppt/tags/tag16.xml><?xml version="1.0" encoding="utf-8"?>
<p:tagLst xmlns:p="http://schemas.openxmlformats.org/presentationml/2006/main">
  <p:tag name="KSO_WM_DIAGRAM_VIRTUALLY_FRAME" val="{&quot;height&quot;:342.08259842519686,&quot;left&quot;:51.4,&quot;top&quot;:141.66740157480314,&quot;width&quot;:855.7414960629922}"/>
</p:tagLst>
</file>

<file path=ppt/tags/tag17.xml><?xml version="1.0" encoding="utf-8"?>
<p:tagLst xmlns:p="http://schemas.openxmlformats.org/presentationml/2006/main">
  <p:tag name="KSO_WM_DIAGRAM_VIRTUALLY_FRAME" val="{&quot;height&quot;:342.08259842519686,&quot;left&quot;:51.4,&quot;top&quot;:141.66740157480314,&quot;width&quot;:855.7414960629922}"/>
</p:tagLst>
</file>

<file path=ppt/tags/tag18.xml><?xml version="1.0" encoding="utf-8"?>
<p:tagLst xmlns:p="http://schemas.openxmlformats.org/presentationml/2006/main">
  <p:tag name="KSO_WM_DIAGRAM_VIRTUALLY_FRAME" val="{&quot;height&quot;:342.08259842519686,&quot;left&quot;:51.4,&quot;top&quot;:141.66740157480314,&quot;width&quot;:855.7414960629922}"/>
</p:tagLst>
</file>

<file path=ppt/tags/tag19.xml><?xml version="1.0" encoding="utf-8"?>
<p:tagLst xmlns:p="http://schemas.openxmlformats.org/presentationml/2006/main">
  <p:tag name="KSO_WM_DIAGRAM_VIRTUALLY_FRAME" val="{&quot;height&quot;:342.0825196850394,&quot;left&quot;:51.4,&quot;top&quot;:141.66740157480314,&quot;width&quot;:855.7414960629922}"/>
</p:tagLst>
</file>

<file path=ppt/tags/tag2.xml><?xml version="1.0" encoding="utf-8"?>
<p:tagLst xmlns:p="http://schemas.openxmlformats.org/presentationml/2006/main">
  <p:tag name="KSO_WM_DIAGRAM_VIRTUALLY_FRAME" val="{&quot;height&quot;:523.95,&quot;left&quot;:338.9412598425197,&quot;top&quot;:9.75,&quot;width&quot;:568.1837795275591}"/>
</p:tagLst>
</file>

<file path=ppt/tags/tag20.xml><?xml version="1.0" encoding="utf-8"?>
<p:tagLst xmlns:p="http://schemas.openxmlformats.org/presentationml/2006/main">
  <p:tag name="KSO_WM_DIAGRAM_VIRTUALLY_FRAME" val="{&quot;height&quot;:342.08259842519686,&quot;left&quot;:51.4,&quot;top&quot;:141.66740157480314,&quot;width&quot;:855.7414960629922}"/>
</p:tagLst>
</file>

<file path=ppt/tags/tag21.xml><?xml version="1.0" encoding="utf-8"?>
<p:tagLst xmlns:p="http://schemas.openxmlformats.org/presentationml/2006/main">
  <p:tag name="KSO_WM_DIAGRAM_VIRTUALLY_FRAME" val="{&quot;height&quot;:436.7113385826771,&quot;left&quot;:52.749921259842516,&quot;top&quot;:88.49992125984252,&quot;width&quot;:854.5001574803151}"/>
</p:tagLst>
</file>

<file path=ppt/tags/tag22.xml><?xml version="1.0" encoding="utf-8"?>
<p:tagLst xmlns:p="http://schemas.openxmlformats.org/presentationml/2006/main">
  <p:tag name="KSO_WM_DIAGRAM_VIRTUALLY_FRAME" val="{&quot;height&quot;:436.7113385826771,&quot;left&quot;:52.749921259842516,&quot;top&quot;:88.49992125984252,&quot;width&quot;:854.5001574803151}"/>
</p:tagLst>
</file>

<file path=ppt/tags/tag23.xml><?xml version="1.0" encoding="utf-8"?>
<p:tagLst xmlns:p="http://schemas.openxmlformats.org/presentationml/2006/main">
  <p:tag name="KSO_WM_DIAGRAM_VIRTUALLY_FRAME" val="{&quot;height&quot;:436.7113385826771,&quot;left&quot;:52.749921259842516,&quot;top&quot;:88.49992125984252,&quot;width&quot;:854.5001574803151}"/>
</p:tagLst>
</file>

<file path=ppt/tags/tag24.xml><?xml version="1.0" encoding="utf-8"?>
<p:tagLst xmlns:p="http://schemas.openxmlformats.org/presentationml/2006/main">
  <p:tag name="KSO_WM_DIAGRAM_VIRTUALLY_FRAME" val="{&quot;height&quot;:436.7113385826771,&quot;left&quot;:52.749921259842516,&quot;top&quot;:88.49992125984252,&quot;width&quot;:854.5001574803151}"/>
</p:tagLst>
</file>

<file path=ppt/tags/tag25.xml><?xml version="1.0" encoding="utf-8"?>
<p:tagLst xmlns:p="http://schemas.openxmlformats.org/presentationml/2006/main">
  <p:tag name="KSO_WM_DIAGRAM_VIRTUALLY_FRAME" val="{&quot;height&quot;:436.7113385826771,&quot;left&quot;:52.749921259842516,&quot;top&quot;:88.49992125984252,&quot;width&quot;:854.5001574803151}"/>
</p:tagLst>
</file>

<file path=ppt/tags/tag26.xml><?xml version="1.0" encoding="utf-8"?>
<p:tagLst xmlns:p="http://schemas.openxmlformats.org/presentationml/2006/main">
  <p:tag name="KSO_WM_DIAGRAM_VIRTUALLY_FRAME" val="{&quot;height&quot;:433.55,&quot;left&quot;:494,&quot;top&quot;:67.5,&quot;width&quot;:444.5781889763779}"/>
</p:tagLst>
</file>

<file path=ppt/tags/tag27.xml><?xml version="1.0" encoding="utf-8"?>
<p:tagLst xmlns:p="http://schemas.openxmlformats.org/presentationml/2006/main">
  <p:tag name="KSO_WM_DIAGRAM_VIRTUALLY_FRAME" val="{&quot;height&quot;:436.7113385826771,&quot;left&quot;:52.749921259842516,&quot;top&quot;:88.49992125984252,&quot;width&quot;:854.5001574803151}"/>
</p:tagLst>
</file>

<file path=ppt/tags/tag28.xml><?xml version="1.0" encoding="utf-8"?>
<p:tagLst xmlns:p="http://schemas.openxmlformats.org/presentationml/2006/main">
  <p:tag name="KSO_WM_DIAGRAM_VIRTUALLY_FRAME" val="{&quot;height&quot;:436.7113385826771,&quot;left&quot;:52.749921259842516,&quot;top&quot;:88.49992125984252,&quot;width&quot;:854.5001574803151}"/>
</p:tagLst>
</file>

<file path=ppt/tags/tag29.xml><?xml version="1.0" encoding="utf-8"?>
<p:tagLst xmlns:p="http://schemas.openxmlformats.org/presentationml/2006/main">
  <p:tag name="KSO_WM_DIAGRAM_VIRTUALLY_FRAME" val="{&quot;height&quot;:436.7113385826771,&quot;left&quot;:52.749921259842516,&quot;top&quot;:88.49992125984252,&quot;width&quot;:854.5001574803151}"/>
</p:tagLst>
</file>

<file path=ppt/tags/tag3.xml><?xml version="1.0" encoding="utf-8"?>
<p:tagLst xmlns:p="http://schemas.openxmlformats.org/presentationml/2006/main">
  <p:tag name="KSO_WM_DIAGRAM_VIRTUALLY_FRAME" val="{&quot;height&quot;:523.95,&quot;left&quot;:338.9412598425197,&quot;top&quot;:9.75,&quot;width&quot;:568.1837795275591}"/>
</p:tagLst>
</file>

<file path=ppt/tags/tag30.xml><?xml version="1.0" encoding="utf-8"?>
<p:tagLst xmlns:p="http://schemas.openxmlformats.org/presentationml/2006/main">
  <p:tag name="KSO_WM_DIAGRAM_VIRTUALLY_FRAME" val="{&quot;height&quot;:342.08259842519686,&quot;left&quot;:51.4,&quot;top&quot;:141.66740157480314,&quot;width&quot;:855.7414960629922}"/>
</p:tagLst>
</file>

<file path=ppt/tags/tag31.xml><?xml version="1.0" encoding="utf-8"?>
<p:tagLst xmlns:p="http://schemas.openxmlformats.org/presentationml/2006/main">
  <p:tag name="KSO_WM_DIAGRAM_VIRTUALLY_FRAME" val="{&quot;height&quot;:342.0825196850394,&quot;left&quot;:51.4,&quot;top&quot;:141.66740157480314,&quot;width&quot;:855.7414960629922}"/>
</p:tagLst>
</file>

<file path=ppt/tags/tag32.xml><?xml version="1.0" encoding="utf-8"?>
<p:tagLst xmlns:p="http://schemas.openxmlformats.org/presentationml/2006/main">
  <p:tag name="KSO_WM_MEDIACOVER_FLAG" val="1"/>
  <p:tag name="KSO_WM_UNIT_MEDIACOVER_BTN_STATE" val="1"/>
  <p:tag name="KSO_WM_UNIT_MEDIACOVER_BTNRECT" val="0*0*0*0"/>
</p:tagLst>
</file>

<file path=ppt/tags/tag33.xml><?xml version="1.0" encoding="utf-8"?>
<p:tagLst xmlns:p="http://schemas.openxmlformats.org/presentationml/2006/main">
  <p:tag name="KSO_WM_DIAGRAM_VIRTUALLY_FRAME" val="{&quot;height&quot;:369.45,&quot;left&quot;:37.8,&quot;top&quot;:90.25,&quot;width&quot;:895.0750393700789}"/>
</p:tagLst>
</file>

<file path=ppt/tags/tag34.xml><?xml version="1.0" encoding="utf-8"?>
<p:tagLst xmlns:p="http://schemas.openxmlformats.org/presentationml/2006/main">
  <p:tag name="KSO_WM_DIAGRAM_VIRTUALLY_FRAME" val="{&quot;height&quot;:369.45,&quot;left&quot;:37.8,&quot;top&quot;:90.25,&quot;width&quot;:895.0750393700789}"/>
</p:tagLst>
</file>

<file path=ppt/tags/tag35.xml><?xml version="1.0" encoding="utf-8"?>
<p:tagLst xmlns:p="http://schemas.openxmlformats.org/presentationml/2006/main">
  <p:tag name="KSO_WM_DIAGRAM_VIRTUALLY_FRAME" val="{&quot;height&quot;:369.45,&quot;left&quot;:37.8,&quot;top&quot;:90.25,&quot;width&quot;:895.0750393700789}"/>
</p:tagLst>
</file>

<file path=ppt/tags/tag36.xml><?xml version="1.0" encoding="utf-8"?>
<p:tagLst xmlns:p="http://schemas.openxmlformats.org/presentationml/2006/main">
  <p:tag name="KSO_WM_DIAGRAM_VIRTUALLY_FRAME" val="{&quot;height&quot;:369.45,&quot;left&quot;:37.8,&quot;top&quot;:90.25,&quot;width&quot;:895.0750393700789}"/>
</p:tagLst>
</file>

<file path=ppt/tags/tag37.xml><?xml version="1.0" encoding="utf-8"?>
<p:tagLst xmlns:p="http://schemas.openxmlformats.org/presentationml/2006/main">
  <p:tag name="KSO_WM_DIAGRAM_VIRTUALLY_FRAME" val="{&quot;height&quot;:369.45,&quot;left&quot;:37.8,&quot;top&quot;:90.25,&quot;width&quot;:895.0750393700789}"/>
</p:tagLst>
</file>

<file path=ppt/tags/tag38.xml><?xml version="1.0" encoding="utf-8"?>
<p:tagLst xmlns:p="http://schemas.openxmlformats.org/presentationml/2006/main">
  <p:tag name="ISPRING_PRESENTATION_TITLE" val="简约毕业答辩设计论文答辩PPT模板"/>
  <p:tag name="ISPRING_FIRST_PUBLISH" val="1"/>
</p:tagLst>
</file>

<file path=ppt/tags/tag4.xml><?xml version="1.0" encoding="utf-8"?>
<p:tagLst xmlns:p="http://schemas.openxmlformats.org/presentationml/2006/main">
  <p:tag name="KSO_WM_DIAGRAM_VIRTUALLY_FRAME" val="{&quot;height&quot;:523.95,&quot;left&quot;:338.9412598425197,&quot;top&quot;:9.75,&quot;width&quot;:568.1837795275591}"/>
</p:tagLst>
</file>

<file path=ppt/tags/tag5.xml><?xml version="1.0" encoding="utf-8"?>
<p:tagLst xmlns:p="http://schemas.openxmlformats.org/presentationml/2006/main">
  <p:tag name="KSO_WM_DIAGRAM_VIRTUALLY_FRAME" val="{&quot;height&quot;:523.95,&quot;left&quot;:338.9412598425197,&quot;top&quot;:9.75,&quot;width&quot;:568.1837795275591}"/>
</p:tagLst>
</file>

<file path=ppt/tags/tag6.xml><?xml version="1.0" encoding="utf-8"?>
<p:tagLst xmlns:p="http://schemas.openxmlformats.org/presentationml/2006/main">
  <p:tag name="KSO_WM_DIAGRAM_VIRTUALLY_FRAME" val="{&quot;height&quot;:523.95,&quot;left&quot;:338.9412598425197,&quot;top&quot;:9.75,&quot;width&quot;:568.1837795275591}"/>
</p:tagLst>
</file>

<file path=ppt/tags/tag7.xml><?xml version="1.0" encoding="utf-8"?>
<p:tagLst xmlns:p="http://schemas.openxmlformats.org/presentationml/2006/main">
  <p:tag name="KSO_WM_DIAGRAM_VIRTUALLY_FRAME" val="{&quot;height&quot;:523.95,&quot;left&quot;:338.9412598425197,&quot;top&quot;:9.75,&quot;width&quot;:568.1837795275591}"/>
</p:tagLst>
</file>

<file path=ppt/tags/tag8.xml><?xml version="1.0" encoding="utf-8"?>
<p:tagLst xmlns:p="http://schemas.openxmlformats.org/presentationml/2006/main">
  <p:tag name="KSO_WM_DIAGRAM_VIRTUALLY_FRAME" val="{&quot;height&quot;:523.95,&quot;left&quot;:338.9412598425197,&quot;top&quot;:9.75,&quot;width&quot;:568.1837795275591}"/>
</p:tagLst>
</file>

<file path=ppt/tags/tag9.xml><?xml version="1.0" encoding="utf-8"?>
<p:tagLst xmlns:p="http://schemas.openxmlformats.org/presentationml/2006/main">
  <p:tag name="KSO_WM_DIAGRAM_VIRTUALLY_FRAME" val="{&quot;height&quot;:342.08259842519686,&quot;left&quot;:51.4,&quot;top&quot;:141.66740157480314,&quot;width&quot;:855.7414960629922}"/>
</p:tagLst>
</file>

<file path=ppt/theme/theme1.xml><?xml version="1.0" encoding="utf-8"?>
<a:theme xmlns:a="http://schemas.openxmlformats.org/drawingml/2006/main" name=" 123">
  <a:themeElements>
    <a:clrScheme name="答辩宝典">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fontScheme name="wmzyb45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38100">
          <a:noFill/>
        </a:ln>
      </a:spPr>
      <a:bodyPr rtlCol="0" anchor="ctr"/>
      <a:lstStyle>
        <a:defPPr algn="ctr">
          <a:defRPr dirty="0" smtClean="0">
            <a:solidFill>
              <a:schemeClr val="dk1"/>
            </a:solidFill>
          </a:defRPr>
        </a:defPPr>
      </a:lstStyle>
      <a:style>
        <a:lnRef idx="2">
          <a:schemeClr val="dk1"/>
        </a:lnRef>
        <a:fillRef idx="1">
          <a:schemeClr val="lt1"/>
        </a:fillRef>
        <a:effectRef idx="0">
          <a:schemeClr val="dk1"/>
        </a:effectRef>
        <a:fontRef idx="minor">
          <a:schemeClr val="dk1"/>
        </a:fontRef>
      </a:style>
    </a:spDef>
    <a:lnDef>
      <a:spPr>
        <a:ln w="3175" cap="rnd">
          <a:solidFill>
            <a:schemeClr val="bg1">
              <a:lumMod val="75000"/>
            </a:schemeClr>
          </a:solidFill>
          <a:round/>
          <a:headEnd type="none"/>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90000" tIns="46800" rIns="90000" bIns="46800" rtlCol="0" anchor="ctr" anchorCtr="0">
        <a:normAutofit/>
      </a:bodyPr>
      <a:lstStyle>
        <a:defPPr algn="ctr">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答辩宝典">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themeOverride>
</file>

<file path=ppt/theme/themeOverride2.xml><?xml version="1.0" encoding="utf-8"?>
<a:themeOverride xmlns:a="http://schemas.openxmlformats.org/drawingml/2006/main">
  <a:clrScheme name="答辩宝典">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themeOverride>
</file>

<file path=ppt/theme/themeOverride3.xml><?xml version="1.0" encoding="utf-8"?>
<a:themeOverride xmlns:a="http://schemas.openxmlformats.org/drawingml/2006/main">
  <a:clrScheme name="答辩宝典">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themeOverride>
</file>

<file path=ppt/theme/themeOverride4.xml><?xml version="1.0" encoding="utf-8"?>
<a:themeOverride xmlns:a="http://schemas.openxmlformats.org/drawingml/2006/main">
  <a:clrScheme name="答辩宝典">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3136</Words>
  <Application>WPS 演示</Application>
  <PresentationFormat>宽屏</PresentationFormat>
  <Paragraphs>119</Paragraphs>
  <Slides>10</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vt:i4>
      </vt:variant>
    </vt:vector>
  </HeadingPairs>
  <TitlesOfParts>
    <vt:vector size="22" baseType="lpstr">
      <vt:lpstr>Arial</vt:lpstr>
      <vt:lpstr>宋体</vt:lpstr>
      <vt:lpstr>Wingdings</vt:lpstr>
      <vt:lpstr>站酷快乐体2016修订版</vt:lpstr>
      <vt:lpstr>微软雅黑</vt:lpstr>
      <vt:lpstr>Arial</vt:lpstr>
      <vt:lpstr>Calibri</vt:lpstr>
      <vt:lpstr>Gill Sans</vt:lpstr>
      <vt:lpstr>Arial Unicode MS</vt:lpstr>
      <vt:lpstr>等线</vt:lpstr>
      <vt:lpstr>Segoe Print</vt:lpstr>
      <vt:lpstr> 123</vt:lpstr>
      <vt:lpstr>PowerPoint 演示文稿</vt:lpstr>
      <vt:lpstr>Background</vt:lpstr>
      <vt:lpstr>System structure design</vt:lpstr>
      <vt:lpstr>Key Algorithm - Train model </vt:lpstr>
      <vt:lpstr>Key Algorithm - Train model</vt:lpstr>
      <vt:lpstr>Key Algorithm - Determine the homography matrix</vt:lpstr>
      <vt:lpstr>Key Algorithm - Distance Estimation</vt:lpstr>
      <vt:lpstr>Key Algorithm - User interface </vt:lpstr>
      <vt:lpstr>Experimental Result</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简约毕业答辩设计论文答辩PPT模板</dc:title>
  <dc:creator/>
  <cp:lastModifiedBy>Neverland</cp:lastModifiedBy>
  <cp:revision>142</cp:revision>
  <dcterms:created xsi:type="dcterms:W3CDTF">2018-04-25T14:27:00Z</dcterms:created>
  <dcterms:modified xsi:type="dcterms:W3CDTF">2024-12-27T01:11:34Z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2052-12.1.0.19770</vt:lpwstr>
  </property>
  <property fmtid="{D5CDD505-2E9C-101B-9397-08002B2CF9AE}" pid="4" name="ICV">
    <vt:lpwstr>36319E689EB44605802FFC3EA4307665_12</vt:lpwstr>
  </property>
</Properties>
</file>